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277" r:id="rId20"/>
    <p:sldId id="284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294" r:id="rId38"/>
    <p:sldId id="357" r:id="rId39"/>
    <p:sldId id="358" r:id="rId40"/>
    <p:sldId id="359" r:id="rId41"/>
    <p:sldId id="321" r:id="rId42"/>
    <p:sldId id="360" r:id="rId43"/>
    <p:sldId id="361" r:id="rId44"/>
    <p:sldId id="362" r:id="rId45"/>
    <p:sldId id="288" r:id="rId46"/>
    <p:sldId id="363" r:id="rId47"/>
    <p:sldId id="364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5" d="100"/>
          <a:sy n="75" d="100"/>
        </p:scale>
        <p:origin x="1181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2.wdp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9824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Time new roman"/>
                <a:ea typeface="SF Pro" pitchFamily="2" charset="0"/>
                <a:cs typeface="SF Pro" pitchFamily="2" charset="0"/>
              </a:rPr>
              <a:t>Mohammad </a:t>
            </a:r>
            <a:r>
              <a:rPr lang="en-US" dirty="0" err="1" smtClean="0">
                <a:solidFill>
                  <a:schemeClr val="bg2"/>
                </a:solidFill>
                <a:latin typeface="Time new roman"/>
                <a:ea typeface="SF Pro" pitchFamily="2" charset="0"/>
                <a:cs typeface="SF Pro" pitchFamily="2" charset="0"/>
              </a:rPr>
              <a:t>Naeimabadi</a:t>
            </a:r>
            <a:endParaRPr lang="en-US" dirty="0">
              <a:solidFill>
                <a:schemeClr val="bg2"/>
              </a:solidFill>
              <a:latin typeface="Time new roman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Time new roman"/>
                <a:ea typeface="SF Pro" pitchFamily="2" charset="0"/>
                <a:cs typeface="SF Pro" pitchFamily="2" charset="0"/>
              </a:rPr>
              <a:t>2024 Aug (08) 23</a:t>
            </a:r>
            <a:endParaRPr lang="en-US" dirty="0">
              <a:solidFill>
                <a:schemeClr val="bg2"/>
              </a:solidFill>
              <a:latin typeface="Time new roman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7299" y="1341942"/>
            <a:ext cx="7023963" cy="476170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491342">
              <a:lnSpc>
                <a:spcPct val="111800"/>
              </a:lnSpc>
              <a:spcBef>
                <a:spcPts val="58"/>
              </a:spcBef>
            </a:pPr>
            <a:r>
              <a:rPr sz="1789" spc="36" dirty="0">
                <a:latin typeface="Arial MT"/>
                <a:cs typeface="Arial MT"/>
              </a:rPr>
              <a:t>In</a:t>
            </a:r>
            <a:r>
              <a:rPr sz="1789" spc="6" dirty="0">
                <a:latin typeface="Arial MT"/>
                <a:cs typeface="Arial MT"/>
              </a:rPr>
              <a:t> </a:t>
            </a:r>
            <a:r>
              <a:rPr sz="1789" spc="82" dirty="0">
                <a:latin typeface="Arial MT"/>
                <a:cs typeface="Arial MT"/>
              </a:rPr>
              <a:t>the</a:t>
            </a:r>
            <a:r>
              <a:rPr sz="1789" spc="9" dirty="0">
                <a:latin typeface="Arial MT"/>
                <a:cs typeface="Arial MT"/>
              </a:rPr>
              <a:t> </a:t>
            </a:r>
            <a:r>
              <a:rPr sz="1789" spc="55" dirty="0">
                <a:latin typeface="Arial MT"/>
                <a:cs typeface="Arial MT"/>
              </a:rPr>
              <a:t>data</a:t>
            </a:r>
            <a:r>
              <a:rPr sz="1789" spc="6" dirty="0">
                <a:latin typeface="Arial MT"/>
                <a:cs typeface="Arial MT"/>
              </a:rPr>
              <a:t> </a:t>
            </a:r>
            <a:r>
              <a:rPr sz="1789" spc="33" dirty="0">
                <a:latin typeface="Arial MT"/>
                <a:cs typeface="Arial MT"/>
              </a:rPr>
              <a:t>set,</a:t>
            </a:r>
            <a:r>
              <a:rPr sz="1789" spc="9" dirty="0">
                <a:latin typeface="Arial MT"/>
                <a:cs typeface="Arial MT"/>
              </a:rPr>
              <a:t> </a:t>
            </a:r>
            <a:r>
              <a:rPr sz="1789" spc="58" dirty="0">
                <a:latin typeface="Arial MT"/>
                <a:cs typeface="Arial MT"/>
              </a:rPr>
              <a:t>there</a:t>
            </a:r>
            <a:r>
              <a:rPr sz="1789" spc="6" dirty="0">
                <a:latin typeface="Arial MT"/>
                <a:cs typeface="Arial MT"/>
              </a:rPr>
              <a:t> </a:t>
            </a:r>
            <a:r>
              <a:rPr sz="1789" dirty="0">
                <a:latin typeface="Arial MT"/>
                <a:cs typeface="Arial MT"/>
              </a:rPr>
              <a:t>are</a:t>
            </a:r>
            <a:r>
              <a:rPr sz="1789" spc="9" dirty="0">
                <a:latin typeface="Arial MT"/>
                <a:cs typeface="Arial MT"/>
              </a:rPr>
              <a:t> </a:t>
            </a:r>
            <a:r>
              <a:rPr sz="1789" dirty="0">
                <a:latin typeface="Arial MT"/>
                <a:cs typeface="Arial MT"/>
              </a:rPr>
              <a:t>several</a:t>
            </a:r>
            <a:r>
              <a:rPr sz="1789" spc="9" dirty="0">
                <a:latin typeface="Arial MT"/>
                <a:cs typeface="Arial MT"/>
              </a:rPr>
              <a:t> </a:t>
            </a:r>
            <a:r>
              <a:rPr sz="1789" spc="76" dirty="0">
                <a:latin typeface="Arial MT"/>
                <a:cs typeface="Arial MT"/>
              </a:rPr>
              <a:t>different</a:t>
            </a:r>
            <a:r>
              <a:rPr sz="1789" spc="6" dirty="0">
                <a:latin typeface="Arial MT"/>
                <a:cs typeface="Arial MT"/>
              </a:rPr>
              <a:t> </a:t>
            </a:r>
            <a:r>
              <a:rPr sz="1789" dirty="0">
                <a:latin typeface="Arial MT"/>
                <a:cs typeface="Arial MT"/>
              </a:rPr>
              <a:t>cases</a:t>
            </a:r>
            <a:r>
              <a:rPr sz="1789" spc="9" dirty="0">
                <a:latin typeface="Arial MT"/>
                <a:cs typeface="Arial MT"/>
              </a:rPr>
              <a:t> </a:t>
            </a:r>
            <a:r>
              <a:rPr sz="1789" spc="58" dirty="0">
                <a:latin typeface="Arial MT"/>
                <a:cs typeface="Arial MT"/>
              </a:rPr>
              <a:t>where</a:t>
            </a:r>
            <a:r>
              <a:rPr sz="1789" spc="6" dirty="0">
                <a:latin typeface="Arial MT"/>
                <a:cs typeface="Arial MT"/>
              </a:rPr>
              <a:t> </a:t>
            </a:r>
            <a:r>
              <a:rPr sz="1789" spc="67" dirty="0">
                <a:latin typeface="Arial MT"/>
                <a:cs typeface="Arial MT"/>
              </a:rPr>
              <a:t>the </a:t>
            </a:r>
            <a:r>
              <a:rPr sz="1789" spc="76" dirty="0">
                <a:latin typeface="Arial MT"/>
                <a:cs typeface="Arial MT"/>
              </a:rPr>
              <a:t>booster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spc="109" dirty="0">
                <a:latin typeface="Arial MT"/>
                <a:cs typeface="Arial MT"/>
              </a:rPr>
              <a:t>did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spc="97" dirty="0">
                <a:latin typeface="Arial MT"/>
                <a:cs typeface="Arial MT"/>
              </a:rPr>
              <a:t>not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spc="58" dirty="0">
                <a:latin typeface="Arial MT"/>
                <a:cs typeface="Arial MT"/>
              </a:rPr>
              <a:t>land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spc="36" dirty="0">
                <a:latin typeface="Arial MT"/>
                <a:cs typeface="Arial MT"/>
              </a:rPr>
              <a:t>successfully.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58" dirty="0">
                <a:latin typeface="Arial MT"/>
                <a:cs typeface="Arial MT"/>
              </a:rPr>
              <a:t>Sometimes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dirty="0">
                <a:latin typeface="Arial MT"/>
                <a:cs typeface="Arial MT"/>
              </a:rPr>
              <a:t>a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spc="73" dirty="0">
                <a:latin typeface="Arial MT"/>
                <a:cs typeface="Arial MT"/>
              </a:rPr>
              <a:t>landing</a:t>
            </a:r>
            <a:r>
              <a:rPr sz="1789" spc="-15" dirty="0">
                <a:latin typeface="Arial MT"/>
                <a:cs typeface="Arial MT"/>
              </a:rPr>
              <a:t> was </a:t>
            </a:r>
            <a:r>
              <a:rPr sz="1789" spc="88" dirty="0">
                <a:latin typeface="Arial MT"/>
                <a:cs typeface="Arial MT"/>
              </a:rPr>
              <a:t>attempted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115" dirty="0">
                <a:latin typeface="Arial MT"/>
                <a:cs typeface="Arial MT"/>
              </a:rPr>
              <a:t>but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61" dirty="0">
                <a:latin typeface="Arial MT"/>
                <a:cs typeface="Arial MT"/>
              </a:rPr>
              <a:t>failed</a:t>
            </a:r>
            <a:r>
              <a:rPr sz="1789" spc="-9" dirty="0">
                <a:latin typeface="Arial MT"/>
                <a:cs typeface="Arial MT"/>
              </a:rPr>
              <a:t> </a:t>
            </a:r>
            <a:r>
              <a:rPr sz="1789" spc="79" dirty="0">
                <a:latin typeface="Arial MT"/>
                <a:cs typeface="Arial MT"/>
              </a:rPr>
              <a:t>due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109" dirty="0">
                <a:latin typeface="Arial MT"/>
                <a:cs typeface="Arial MT"/>
              </a:rPr>
              <a:t>to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dirty="0">
                <a:latin typeface="Arial MT"/>
                <a:cs typeface="Arial MT"/>
              </a:rPr>
              <a:t>an</a:t>
            </a:r>
            <a:r>
              <a:rPr sz="1789" spc="-9" dirty="0">
                <a:latin typeface="Arial MT"/>
                <a:cs typeface="Arial MT"/>
              </a:rPr>
              <a:t> </a:t>
            </a:r>
            <a:r>
              <a:rPr sz="1789" spc="79" dirty="0">
                <a:latin typeface="Arial MT"/>
                <a:cs typeface="Arial MT"/>
              </a:rPr>
              <a:t>accident;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76" dirty="0">
                <a:latin typeface="Arial MT"/>
                <a:cs typeface="Arial MT"/>
              </a:rPr>
              <a:t>for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49" dirty="0">
                <a:latin typeface="Arial MT"/>
                <a:cs typeface="Arial MT"/>
              </a:rPr>
              <a:t>example,</a:t>
            </a:r>
            <a:r>
              <a:rPr sz="1789" spc="-9" dirty="0">
                <a:latin typeface="Arial MT"/>
                <a:cs typeface="Arial MT"/>
              </a:rPr>
              <a:t> </a:t>
            </a:r>
            <a:r>
              <a:rPr sz="1789" spc="-12" dirty="0">
                <a:latin typeface="Arial MT"/>
                <a:cs typeface="Arial MT"/>
              </a:rPr>
              <a:t>True </a:t>
            </a:r>
            <a:r>
              <a:rPr sz="1789" spc="52" dirty="0">
                <a:latin typeface="Arial MT"/>
                <a:cs typeface="Arial MT"/>
              </a:rPr>
              <a:t>Ocean</a:t>
            </a:r>
            <a:r>
              <a:rPr sz="1789" spc="-9" dirty="0">
                <a:latin typeface="Arial MT"/>
                <a:cs typeface="Arial MT"/>
              </a:rPr>
              <a:t> </a:t>
            </a:r>
            <a:r>
              <a:rPr sz="1789" spc="36" dirty="0">
                <a:latin typeface="Arial MT"/>
                <a:cs typeface="Arial MT"/>
              </a:rPr>
              <a:t>means</a:t>
            </a:r>
            <a:r>
              <a:rPr sz="1789" spc="-9" dirty="0">
                <a:latin typeface="Arial MT"/>
                <a:cs typeface="Arial MT"/>
              </a:rPr>
              <a:t> </a:t>
            </a:r>
            <a:r>
              <a:rPr sz="1789" spc="82" dirty="0">
                <a:latin typeface="Arial MT"/>
                <a:cs typeface="Arial MT"/>
              </a:rPr>
              <a:t>the</a:t>
            </a:r>
            <a:r>
              <a:rPr sz="1789" spc="-9" dirty="0">
                <a:latin typeface="Arial MT"/>
                <a:cs typeface="Arial MT"/>
              </a:rPr>
              <a:t> </a:t>
            </a:r>
            <a:r>
              <a:rPr sz="1789" spc="52" dirty="0">
                <a:latin typeface="Arial MT"/>
                <a:cs typeface="Arial MT"/>
              </a:rPr>
              <a:t>mission</a:t>
            </a:r>
            <a:r>
              <a:rPr sz="1789" spc="-9" dirty="0">
                <a:latin typeface="Arial MT"/>
                <a:cs typeface="Arial MT"/>
              </a:rPr>
              <a:t> </a:t>
            </a:r>
            <a:r>
              <a:rPr sz="1789" spc="97" dirty="0">
                <a:latin typeface="Arial MT"/>
                <a:cs typeface="Arial MT"/>
              </a:rPr>
              <a:t>outcome</a:t>
            </a:r>
            <a:r>
              <a:rPr sz="1789" spc="-9" dirty="0">
                <a:latin typeface="Arial MT"/>
                <a:cs typeface="Arial MT"/>
              </a:rPr>
              <a:t> </a:t>
            </a:r>
            <a:r>
              <a:rPr sz="1789" dirty="0">
                <a:latin typeface="Arial MT"/>
                <a:cs typeface="Arial MT"/>
              </a:rPr>
              <a:t>was</a:t>
            </a:r>
            <a:r>
              <a:rPr sz="1789" spc="-9" dirty="0">
                <a:latin typeface="Arial MT"/>
                <a:cs typeface="Arial MT"/>
              </a:rPr>
              <a:t> </a:t>
            </a:r>
            <a:r>
              <a:rPr sz="1789" spc="52" dirty="0">
                <a:latin typeface="Arial MT"/>
                <a:cs typeface="Arial MT"/>
              </a:rPr>
              <a:t>successfully</a:t>
            </a:r>
            <a:r>
              <a:rPr sz="1789" spc="-9" dirty="0">
                <a:latin typeface="Arial MT"/>
                <a:cs typeface="Arial MT"/>
              </a:rPr>
              <a:t> </a:t>
            </a:r>
            <a:r>
              <a:rPr sz="1789" spc="64" dirty="0">
                <a:latin typeface="Arial MT"/>
                <a:cs typeface="Arial MT"/>
              </a:rPr>
              <a:t>landed </a:t>
            </a:r>
            <a:r>
              <a:rPr sz="1789" spc="109" dirty="0">
                <a:latin typeface="Arial MT"/>
                <a:cs typeface="Arial MT"/>
              </a:rPr>
              <a:t>to</a:t>
            </a:r>
            <a:r>
              <a:rPr sz="1789" spc="-27" dirty="0">
                <a:latin typeface="Arial MT"/>
                <a:cs typeface="Arial MT"/>
              </a:rPr>
              <a:t> </a:t>
            </a:r>
            <a:r>
              <a:rPr sz="1789" dirty="0">
                <a:latin typeface="Arial MT"/>
                <a:cs typeface="Arial MT"/>
              </a:rPr>
              <a:t>a</a:t>
            </a:r>
            <a:r>
              <a:rPr sz="1789" spc="-30" dirty="0">
                <a:latin typeface="Arial MT"/>
                <a:cs typeface="Arial MT"/>
              </a:rPr>
              <a:t> </a:t>
            </a:r>
            <a:r>
              <a:rPr sz="1789" spc="58" dirty="0">
                <a:latin typeface="Arial MT"/>
                <a:cs typeface="Arial MT"/>
              </a:rPr>
              <a:t>speci</a:t>
            </a:r>
            <a:r>
              <a:rPr sz="1789" spc="58" dirty="0">
                <a:latin typeface="Times New Roman"/>
                <a:cs typeface="Times New Roman"/>
              </a:rPr>
              <a:t>f</a:t>
            </a:r>
            <a:r>
              <a:rPr sz="1789" spc="58" dirty="0">
                <a:latin typeface="Arial MT"/>
                <a:cs typeface="Arial MT"/>
              </a:rPr>
              <a:t>ic</a:t>
            </a:r>
            <a:r>
              <a:rPr sz="1789" spc="-27" dirty="0">
                <a:latin typeface="Arial MT"/>
                <a:cs typeface="Arial MT"/>
              </a:rPr>
              <a:t> </a:t>
            </a:r>
            <a:r>
              <a:rPr sz="1789" spc="73" dirty="0">
                <a:latin typeface="Arial MT"/>
                <a:cs typeface="Arial MT"/>
              </a:rPr>
              <a:t>region</a:t>
            </a:r>
            <a:r>
              <a:rPr sz="1789" spc="-27" dirty="0">
                <a:latin typeface="Arial MT"/>
                <a:cs typeface="Arial MT"/>
              </a:rPr>
              <a:t> </a:t>
            </a:r>
            <a:r>
              <a:rPr sz="1789" spc="103" dirty="0">
                <a:latin typeface="Arial MT"/>
                <a:cs typeface="Arial MT"/>
              </a:rPr>
              <a:t>of</a:t>
            </a:r>
            <a:r>
              <a:rPr sz="1789" spc="-27" dirty="0">
                <a:latin typeface="Arial MT"/>
                <a:cs typeface="Arial MT"/>
              </a:rPr>
              <a:t> </a:t>
            </a:r>
            <a:r>
              <a:rPr sz="1789" spc="82" dirty="0">
                <a:latin typeface="Arial MT"/>
                <a:cs typeface="Arial MT"/>
              </a:rPr>
              <a:t>the</a:t>
            </a:r>
            <a:r>
              <a:rPr sz="1789" spc="-27" dirty="0">
                <a:latin typeface="Arial MT"/>
                <a:cs typeface="Arial MT"/>
              </a:rPr>
              <a:t> </a:t>
            </a:r>
            <a:r>
              <a:rPr sz="1789" spc="58" dirty="0">
                <a:latin typeface="Arial MT"/>
                <a:cs typeface="Arial MT"/>
              </a:rPr>
              <a:t>ocean</a:t>
            </a:r>
            <a:r>
              <a:rPr sz="1789" spc="-27" dirty="0">
                <a:latin typeface="Arial MT"/>
                <a:cs typeface="Arial MT"/>
              </a:rPr>
              <a:t> </a:t>
            </a:r>
            <a:r>
              <a:rPr sz="1789" spc="73" dirty="0">
                <a:latin typeface="Arial MT"/>
                <a:cs typeface="Arial MT"/>
              </a:rPr>
              <a:t>while</a:t>
            </a:r>
            <a:r>
              <a:rPr sz="1789" spc="-27" dirty="0">
                <a:latin typeface="Arial MT"/>
                <a:cs typeface="Arial MT"/>
              </a:rPr>
              <a:t> </a:t>
            </a:r>
            <a:r>
              <a:rPr sz="1789" spc="-6" dirty="0">
                <a:latin typeface="Arial MT"/>
                <a:cs typeface="Arial MT"/>
              </a:rPr>
              <a:t>False</a:t>
            </a:r>
            <a:r>
              <a:rPr sz="1789" spc="-27" dirty="0">
                <a:latin typeface="Arial MT"/>
                <a:cs typeface="Arial MT"/>
              </a:rPr>
              <a:t> </a:t>
            </a:r>
            <a:r>
              <a:rPr sz="1789" spc="52" dirty="0">
                <a:latin typeface="Arial MT"/>
                <a:cs typeface="Arial MT"/>
              </a:rPr>
              <a:t>Ocean</a:t>
            </a:r>
            <a:r>
              <a:rPr sz="1789" spc="-27" dirty="0">
                <a:latin typeface="Arial MT"/>
                <a:cs typeface="Arial MT"/>
              </a:rPr>
              <a:t> </a:t>
            </a:r>
            <a:r>
              <a:rPr sz="1789" spc="30" dirty="0">
                <a:latin typeface="Arial MT"/>
                <a:cs typeface="Arial MT"/>
              </a:rPr>
              <a:t>means </a:t>
            </a:r>
            <a:r>
              <a:rPr sz="1789" spc="82" dirty="0">
                <a:latin typeface="Arial MT"/>
                <a:cs typeface="Arial MT"/>
              </a:rPr>
              <a:t>the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spc="52" dirty="0">
                <a:latin typeface="Arial MT"/>
                <a:cs typeface="Arial MT"/>
              </a:rPr>
              <a:t>mission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spc="97" dirty="0">
                <a:latin typeface="Arial MT"/>
                <a:cs typeface="Arial MT"/>
              </a:rPr>
              <a:t>outcome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dirty="0">
                <a:latin typeface="Arial MT"/>
                <a:cs typeface="Arial MT"/>
              </a:rPr>
              <a:t>was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spc="55" dirty="0">
                <a:latin typeface="Arial MT"/>
                <a:cs typeface="Arial MT"/>
              </a:rPr>
              <a:t>unsuccessfully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69" dirty="0">
                <a:latin typeface="Arial MT"/>
                <a:cs typeface="Arial MT"/>
              </a:rPr>
              <a:t>landed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spc="109" dirty="0">
                <a:latin typeface="Arial MT"/>
                <a:cs typeface="Arial MT"/>
              </a:rPr>
              <a:t>to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dirty="0">
                <a:latin typeface="Arial MT"/>
                <a:cs typeface="Arial MT"/>
              </a:rPr>
              <a:t>a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45" dirty="0">
                <a:latin typeface="Arial MT"/>
                <a:cs typeface="Arial MT"/>
              </a:rPr>
              <a:t>speci</a:t>
            </a:r>
            <a:r>
              <a:rPr sz="1789" spc="45" dirty="0">
                <a:latin typeface="Times New Roman"/>
                <a:cs typeface="Times New Roman"/>
              </a:rPr>
              <a:t>f</a:t>
            </a:r>
            <a:r>
              <a:rPr sz="1789" spc="45" dirty="0">
                <a:latin typeface="Arial MT"/>
                <a:cs typeface="Arial MT"/>
              </a:rPr>
              <a:t>ic </a:t>
            </a:r>
            <a:r>
              <a:rPr sz="1789" spc="73" dirty="0">
                <a:latin typeface="Arial MT"/>
                <a:cs typeface="Arial MT"/>
              </a:rPr>
              <a:t>region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spc="103" dirty="0">
                <a:latin typeface="Arial MT"/>
                <a:cs typeface="Arial MT"/>
              </a:rPr>
              <a:t>of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82" dirty="0">
                <a:latin typeface="Arial MT"/>
                <a:cs typeface="Arial MT"/>
              </a:rPr>
              <a:t>the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spc="45" dirty="0">
                <a:latin typeface="Arial MT"/>
                <a:cs typeface="Arial MT"/>
              </a:rPr>
              <a:t>ocean.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dirty="0">
                <a:latin typeface="Arial MT"/>
                <a:cs typeface="Arial MT"/>
              </a:rPr>
              <a:t>True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spc="-106" dirty="0">
                <a:latin typeface="Arial MT"/>
                <a:cs typeface="Arial MT"/>
              </a:rPr>
              <a:t>RTLS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36" dirty="0">
                <a:latin typeface="Arial MT"/>
                <a:cs typeface="Arial MT"/>
              </a:rPr>
              <a:t>means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spc="82" dirty="0">
                <a:latin typeface="Arial MT"/>
                <a:cs typeface="Arial MT"/>
              </a:rPr>
              <a:t>the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52" dirty="0">
                <a:latin typeface="Arial MT"/>
                <a:cs typeface="Arial MT"/>
              </a:rPr>
              <a:t>mission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91" dirty="0">
                <a:latin typeface="Arial MT"/>
                <a:cs typeface="Arial MT"/>
              </a:rPr>
              <a:t>outcome </a:t>
            </a:r>
            <a:r>
              <a:rPr sz="1789" dirty="0">
                <a:latin typeface="Arial MT"/>
                <a:cs typeface="Arial MT"/>
              </a:rPr>
              <a:t>was</a:t>
            </a:r>
            <a:r>
              <a:rPr sz="1789" spc="-24" dirty="0">
                <a:latin typeface="Arial MT"/>
                <a:cs typeface="Arial MT"/>
              </a:rPr>
              <a:t> </a:t>
            </a:r>
            <a:r>
              <a:rPr sz="1789" spc="52" dirty="0">
                <a:latin typeface="Arial MT"/>
                <a:cs typeface="Arial MT"/>
              </a:rPr>
              <a:t>successfully</a:t>
            </a:r>
            <a:r>
              <a:rPr sz="1789" spc="-21" dirty="0">
                <a:latin typeface="Arial MT"/>
                <a:cs typeface="Arial MT"/>
              </a:rPr>
              <a:t> </a:t>
            </a:r>
            <a:r>
              <a:rPr sz="1789" spc="69" dirty="0">
                <a:latin typeface="Arial MT"/>
                <a:cs typeface="Arial MT"/>
              </a:rPr>
              <a:t>landed</a:t>
            </a:r>
            <a:r>
              <a:rPr sz="1789" spc="-21" dirty="0">
                <a:latin typeface="Arial MT"/>
                <a:cs typeface="Arial MT"/>
              </a:rPr>
              <a:t> </a:t>
            </a:r>
            <a:r>
              <a:rPr sz="1789" spc="109" dirty="0">
                <a:latin typeface="Arial MT"/>
                <a:cs typeface="Arial MT"/>
              </a:rPr>
              <a:t>to</a:t>
            </a:r>
            <a:r>
              <a:rPr sz="1789" spc="-21" dirty="0">
                <a:latin typeface="Arial MT"/>
                <a:cs typeface="Arial MT"/>
              </a:rPr>
              <a:t> </a:t>
            </a:r>
            <a:r>
              <a:rPr sz="1789" dirty="0">
                <a:latin typeface="Arial MT"/>
                <a:cs typeface="Arial MT"/>
              </a:rPr>
              <a:t>a</a:t>
            </a:r>
            <a:r>
              <a:rPr sz="1789" spc="-21" dirty="0">
                <a:latin typeface="Arial MT"/>
                <a:cs typeface="Arial MT"/>
              </a:rPr>
              <a:t> </a:t>
            </a:r>
            <a:r>
              <a:rPr sz="1789" spc="88" dirty="0">
                <a:latin typeface="Arial MT"/>
                <a:cs typeface="Arial MT"/>
              </a:rPr>
              <a:t>ground</a:t>
            </a:r>
            <a:r>
              <a:rPr sz="1789" spc="-21" dirty="0">
                <a:latin typeface="Arial MT"/>
                <a:cs typeface="Arial MT"/>
              </a:rPr>
              <a:t> </a:t>
            </a:r>
            <a:r>
              <a:rPr sz="1789" spc="79" dirty="0">
                <a:latin typeface="Arial MT"/>
                <a:cs typeface="Arial MT"/>
              </a:rPr>
              <a:t>pad</a:t>
            </a:r>
            <a:r>
              <a:rPr sz="1789" spc="-24" dirty="0">
                <a:latin typeface="Arial MT"/>
                <a:cs typeface="Arial MT"/>
              </a:rPr>
              <a:t> </a:t>
            </a:r>
            <a:r>
              <a:rPr sz="1789" spc="-6" dirty="0">
                <a:latin typeface="Arial MT"/>
                <a:cs typeface="Arial MT"/>
              </a:rPr>
              <a:t>False</a:t>
            </a:r>
            <a:r>
              <a:rPr sz="1789" spc="-21" dirty="0">
                <a:latin typeface="Arial MT"/>
                <a:cs typeface="Arial MT"/>
              </a:rPr>
              <a:t> </a:t>
            </a:r>
            <a:r>
              <a:rPr sz="1789" spc="-106" dirty="0">
                <a:latin typeface="Arial MT"/>
                <a:cs typeface="Arial MT"/>
              </a:rPr>
              <a:t>RTLS</a:t>
            </a:r>
            <a:r>
              <a:rPr sz="1789" spc="-21" dirty="0">
                <a:latin typeface="Arial MT"/>
                <a:cs typeface="Arial MT"/>
              </a:rPr>
              <a:t> </a:t>
            </a:r>
            <a:r>
              <a:rPr sz="1789" spc="30" dirty="0">
                <a:latin typeface="Arial MT"/>
                <a:cs typeface="Arial MT"/>
              </a:rPr>
              <a:t>means </a:t>
            </a:r>
            <a:r>
              <a:rPr sz="1789" spc="82" dirty="0">
                <a:latin typeface="Arial MT"/>
                <a:cs typeface="Arial MT"/>
              </a:rPr>
              <a:t>the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spc="52" dirty="0">
                <a:latin typeface="Arial MT"/>
                <a:cs typeface="Arial MT"/>
              </a:rPr>
              <a:t>mission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spc="97" dirty="0">
                <a:latin typeface="Arial MT"/>
                <a:cs typeface="Arial MT"/>
              </a:rPr>
              <a:t>outcome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dirty="0">
                <a:latin typeface="Arial MT"/>
                <a:cs typeface="Arial MT"/>
              </a:rPr>
              <a:t>was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spc="55" dirty="0">
                <a:latin typeface="Arial MT"/>
                <a:cs typeface="Arial MT"/>
              </a:rPr>
              <a:t>unsuccessfully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69" dirty="0">
                <a:latin typeface="Arial MT"/>
                <a:cs typeface="Arial MT"/>
              </a:rPr>
              <a:t>landed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spc="109" dirty="0">
                <a:latin typeface="Arial MT"/>
                <a:cs typeface="Arial MT"/>
              </a:rPr>
              <a:t>to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dirty="0">
                <a:latin typeface="Arial MT"/>
                <a:cs typeface="Arial MT"/>
              </a:rPr>
              <a:t>a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82" dirty="0">
                <a:latin typeface="Arial MT"/>
                <a:cs typeface="Arial MT"/>
              </a:rPr>
              <a:t>ground </a:t>
            </a:r>
            <a:r>
              <a:rPr sz="1789" dirty="0">
                <a:latin typeface="Arial MT"/>
                <a:cs typeface="Arial MT"/>
              </a:rPr>
              <a:t>pad.True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spc="-36" dirty="0">
                <a:latin typeface="Arial MT"/>
                <a:cs typeface="Arial MT"/>
              </a:rPr>
              <a:t>ASDS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36" dirty="0">
                <a:latin typeface="Arial MT"/>
                <a:cs typeface="Arial MT"/>
              </a:rPr>
              <a:t>means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spc="82" dirty="0">
                <a:latin typeface="Arial MT"/>
                <a:cs typeface="Arial MT"/>
              </a:rPr>
              <a:t>the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52" dirty="0">
                <a:latin typeface="Arial MT"/>
                <a:cs typeface="Arial MT"/>
              </a:rPr>
              <a:t>mission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97" dirty="0">
                <a:latin typeface="Arial MT"/>
                <a:cs typeface="Arial MT"/>
              </a:rPr>
              <a:t>outcome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dirty="0">
                <a:latin typeface="Arial MT"/>
                <a:cs typeface="Arial MT"/>
              </a:rPr>
              <a:t>was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45" dirty="0">
                <a:latin typeface="Arial MT"/>
                <a:cs typeface="Arial MT"/>
              </a:rPr>
              <a:t>successfully </a:t>
            </a:r>
            <a:r>
              <a:rPr sz="1789" spc="69" dirty="0">
                <a:latin typeface="Arial MT"/>
                <a:cs typeface="Arial MT"/>
              </a:rPr>
              <a:t>landed</a:t>
            </a:r>
            <a:r>
              <a:rPr sz="1789" spc="-36" dirty="0">
                <a:latin typeface="Arial MT"/>
                <a:cs typeface="Arial MT"/>
              </a:rPr>
              <a:t> </a:t>
            </a:r>
            <a:r>
              <a:rPr sz="1789" spc="79" dirty="0">
                <a:latin typeface="Arial MT"/>
                <a:cs typeface="Arial MT"/>
              </a:rPr>
              <a:t>on</a:t>
            </a:r>
            <a:r>
              <a:rPr sz="1789" spc="-36" dirty="0">
                <a:latin typeface="Arial MT"/>
                <a:cs typeface="Arial MT"/>
              </a:rPr>
              <a:t> </a:t>
            </a:r>
            <a:r>
              <a:rPr sz="1789" dirty="0">
                <a:latin typeface="Arial MT"/>
                <a:cs typeface="Arial MT"/>
              </a:rPr>
              <a:t>a</a:t>
            </a:r>
            <a:r>
              <a:rPr sz="1789" spc="-36" dirty="0">
                <a:latin typeface="Arial MT"/>
                <a:cs typeface="Arial MT"/>
              </a:rPr>
              <a:t> </a:t>
            </a:r>
            <a:r>
              <a:rPr sz="1789" spc="69" dirty="0">
                <a:latin typeface="Arial MT"/>
                <a:cs typeface="Arial MT"/>
              </a:rPr>
              <a:t>drone</a:t>
            </a:r>
            <a:r>
              <a:rPr sz="1789" spc="-36" dirty="0">
                <a:latin typeface="Arial MT"/>
                <a:cs typeface="Arial MT"/>
              </a:rPr>
              <a:t> </a:t>
            </a:r>
            <a:r>
              <a:rPr sz="1789" spc="55" dirty="0">
                <a:latin typeface="Arial MT"/>
                <a:cs typeface="Arial MT"/>
              </a:rPr>
              <a:t>ship</a:t>
            </a:r>
            <a:r>
              <a:rPr sz="1789" spc="-36" dirty="0">
                <a:latin typeface="Arial MT"/>
                <a:cs typeface="Arial MT"/>
              </a:rPr>
              <a:t> </a:t>
            </a:r>
            <a:r>
              <a:rPr sz="1789" spc="-6" dirty="0">
                <a:latin typeface="Arial MT"/>
                <a:cs typeface="Arial MT"/>
              </a:rPr>
              <a:t>False</a:t>
            </a:r>
            <a:r>
              <a:rPr sz="1789" spc="-36" dirty="0">
                <a:latin typeface="Arial MT"/>
                <a:cs typeface="Arial MT"/>
              </a:rPr>
              <a:t> ASDS </a:t>
            </a:r>
            <a:r>
              <a:rPr sz="1789" spc="36" dirty="0">
                <a:latin typeface="Arial MT"/>
                <a:cs typeface="Arial MT"/>
              </a:rPr>
              <a:t>means</a:t>
            </a:r>
            <a:r>
              <a:rPr sz="1789" spc="-36" dirty="0">
                <a:latin typeface="Arial MT"/>
                <a:cs typeface="Arial MT"/>
              </a:rPr>
              <a:t> </a:t>
            </a:r>
            <a:r>
              <a:rPr sz="1789" spc="82" dirty="0">
                <a:latin typeface="Arial MT"/>
                <a:cs typeface="Arial MT"/>
              </a:rPr>
              <a:t>the</a:t>
            </a:r>
            <a:r>
              <a:rPr sz="1789" spc="-36" dirty="0">
                <a:latin typeface="Arial MT"/>
                <a:cs typeface="Arial MT"/>
              </a:rPr>
              <a:t> </a:t>
            </a:r>
            <a:r>
              <a:rPr sz="1789" spc="45" dirty="0">
                <a:latin typeface="Arial MT"/>
                <a:cs typeface="Arial MT"/>
              </a:rPr>
              <a:t>mission </a:t>
            </a:r>
            <a:r>
              <a:rPr sz="1789" spc="97" dirty="0">
                <a:latin typeface="Arial MT"/>
                <a:cs typeface="Arial MT"/>
              </a:rPr>
              <a:t>outcome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dirty="0">
                <a:latin typeface="Arial MT"/>
                <a:cs typeface="Arial MT"/>
              </a:rPr>
              <a:t>was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55" dirty="0">
                <a:latin typeface="Arial MT"/>
                <a:cs typeface="Arial MT"/>
              </a:rPr>
              <a:t>unsuccessfully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69" dirty="0">
                <a:latin typeface="Arial MT"/>
                <a:cs typeface="Arial MT"/>
              </a:rPr>
              <a:t>landed</a:t>
            </a:r>
            <a:r>
              <a:rPr sz="1789" spc="-15" dirty="0">
                <a:latin typeface="Arial MT"/>
                <a:cs typeface="Arial MT"/>
              </a:rPr>
              <a:t> </a:t>
            </a:r>
            <a:r>
              <a:rPr sz="1789" spc="79" dirty="0">
                <a:latin typeface="Arial MT"/>
                <a:cs typeface="Arial MT"/>
              </a:rPr>
              <a:t>on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dirty="0">
                <a:latin typeface="Arial MT"/>
                <a:cs typeface="Arial MT"/>
              </a:rPr>
              <a:t>a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69" dirty="0">
                <a:latin typeface="Arial MT"/>
                <a:cs typeface="Arial MT"/>
              </a:rPr>
              <a:t>drone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33" dirty="0">
                <a:latin typeface="Arial MT"/>
                <a:cs typeface="Arial MT"/>
              </a:rPr>
              <a:t>ship.</a:t>
            </a:r>
            <a:endParaRPr sz="1789" dirty="0">
              <a:latin typeface="Arial MT"/>
              <a:cs typeface="Arial MT"/>
            </a:endParaRPr>
          </a:p>
          <a:p>
            <a:pPr marL="7701" marR="581447" algn="just">
              <a:lnSpc>
                <a:spcPct val="111800"/>
              </a:lnSpc>
              <a:spcBef>
                <a:spcPts val="1201"/>
              </a:spcBef>
            </a:pPr>
            <a:r>
              <a:rPr sz="1789" dirty="0">
                <a:latin typeface="Arial MT"/>
                <a:cs typeface="Arial MT"/>
              </a:rPr>
              <a:t>We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58" dirty="0">
                <a:latin typeface="Arial MT"/>
                <a:cs typeface="Arial MT"/>
              </a:rPr>
              <a:t>mainly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76" dirty="0">
                <a:latin typeface="Arial MT"/>
                <a:cs typeface="Arial MT"/>
              </a:rPr>
              <a:t>convert</a:t>
            </a:r>
            <a:r>
              <a:rPr sz="1789" spc="-9" dirty="0">
                <a:latin typeface="Arial MT"/>
                <a:cs typeface="Arial MT"/>
              </a:rPr>
              <a:t> </a:t>
            </a:r>
            <a:r>
              <a:rPr sz="1789" spc="61" dirty="0">
                <a:latin typeface="Arial MT"/>
                <a:cs typeface="Arial MT"/>
              </a:rPr>
              <a:t>those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82" dirty="0">
                <a:latin typeface="Arial MT"/>
                <a:cs typeface="Arial MT"/>
              </a:rPr>
              <a:t>outcomes</a:t>
            </a:r>
            <a:r>
              <a:rPr sz="1789" spc="-9" dirty="0">
                <a:latin typeface="Arial MT"/>
                <a:cs typeface="Arial MT"/>
              </a:rPr>
              <a:t> </a:t>
            </a:r>
            <a:r>
              <a:rPr sz="1789" spc="91" dirty="0">
                <a:latin typeface="Arial MT"/>
                <a:cs typeface="Arial MT"/>
              </a:rPr>
              <a:t>into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33" dirty="0">
                <a:latin typeface="Arial MT"/>
                <a:cs typeface="Arial MT"/>
              </a:rPr>
              <a:t>Training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dirty="0">
                <a:latin typeface="Arial MT"/>
                <a:cs typeface="Arial MT"/>
              </a:rPr>
              <a:t>Labels</a:t>
            </a:r>
            <a:r>
              <a:rPr sz="1789" spc="-9" dirty="0">
                <a:latin typeface="Arial MT"/>
                <a:cs typeface="Arial MT"/>
              </a:rPr>
              <a:t> </a:t>
            </a:r>
            <a:r>
              <a:rPr sz="1789" spc="82" dirty="0">
                <a:latin typeface="Arial MT"/>
                <a:cs typeface="Arial MT"/>
              </a:rPr>
              <a:t>with </a:t>
            </a:r>
            <a:r>
              <a:rPr sz="1789" dirty="0">
                <a:latin typeface="Arial MT"/>
                <a:cs typeface="Arial MT"/>
              </a:rPr>
              <a:t>“1”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36" dirty="0">
                <a:latin typeface="Arial MT"/>
                <a:cs typeface="Arial MT"/>
              </a:rPr>
              <a:t>means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82" dirty="0">
                <a:latin typeface="Arial MT"/>
                <a:cs typeface="Arial MT"/>
              </a:rPr>
              <a:t>the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76" dirty="0">
                <a:latin typeface="Arial MT"/>
                <a:cs typeface="Arial MT"/>
              </a:rPr>
              <a:t>booster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52" dirty="0">
                <a:latin typeface="Arial MT"/>
                <a:cs typeface="Arial MT"/>
              </a:rPr>
              <a:t>successfully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58" dirty="0">
                <a:latin typeface="Arial MT"/>
                <a:cs typeface="Arial MT"/>
              </a:rPr>
              <a:t>landed,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161" dirty="0">
                <a:latin typeface="Arial MT"/>
                <a:cs typeface="Arial MT"/>
              </a:rPr>
              <a:t>“0”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36" dirty="0">
                <a:latin typeface="Arial MT"/>
                <a:cs typeface="Arial MT"/>
              </a:rPr>
              <a:t>means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97" dirty="0">
                <a:latin typeface="Arial MT"/>
                <a:cs typeface="Arial MT"/>
              </a:rPr>
              <a:t>it</a:t>
            </a:r>
            <a:r>
              <a:rPr sz="1789" spc="-12" dirty="0">
                <a:latin typeface="Arial MT"/>
                <a:cs typeface="Arial MT"/>
              </a:rPr>
              <a:t> </a:t>
            </a:r>
            <a:r>
              <a:rPr sz="1789" spc="-15" dirty="0">
                <a:latin typeface="Arial MT"/>
                <a:cs typeface="Arial MT"/>
              </a:rPr>
              <a:t>was </a:t>
            </a:r>
            <a:r>
              <a:rPr sz="1789" spc="45" dirty="0">
                <a:latin typeface="Arial MT"/>
                <a:cs typeface="Arial MT"/>
              </a:rPr>
              <a:t>unsuccessful</a:t>
            </a:r>
            <a:r>
              <a:rPr sz="1789" spc="45" dirty="0" smtClean="0">
                <a:latin typeface="Arial MT"/>
                <a:cs typeface="Arial MT"/>
              </a:rPr>
              <a:t>.</a:t>
            </a:r>
            <a:endParaRPr sz="1789" dirty="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92971" y="1410951"/>
            <a:ext cx="4063586" cy="634971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 txBox="1"/>
          <p:nvPr/>
        </p:nvSpPr>
        <p:spPr>
          <a:xfrm>
            <a:off x="7972878" y="1459442"/>
            <a:ext cx="3104006" cy="519579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179055" marR="3081" indent="-171739">
              <a:lnSpc>
                <a:spcPct val="112200"/>
              </a:lnSpc>
              <a:spcBef>
                <a:spcPts val="58"/>
              </a:spcBef>
            </a:pPr>
            <a:r>
              <a:rPr sz="1486" spc="67" dirty="0">
                <a:latin typeface="Arial MT"/>
                <a:cs typeface="Arial MT"/>
              </a:rPr>
              <a:t>Perform</a:t>
            </a:r>
            <a:r>
              <a:rPr sz="1486" spc="-45" dirty="0">
                <a:latin typeface="Arial MT"/>
                <a:cs typeface="Arial MT"/>
              </a:rPr>
              <a:t> </a:t>
            </a:r>
            <a:r>
              <a:rPr sz="1486" spc="76" dirty="0">
                <a:latin typeface="Arial MT"/>
                <a:cs typeface="Arial MT"/>
              </a:rPr>
              <a:t>exploratory</a:t>
            </a:r>
            <a:r>
              <a:rPr sz="1486" spc="-42" dirty="0">
                <a:latin typeface="Arial MT"/>
                <a:cs typeface="Arial MT"/>
              </a:rPr>
              <a:t> </a:t>
            </a:r>
            <a:r>
              <a:rPr sz="1486" spc="30" dirty="0">
                <a:latin typeface="Arial MT"/>
                <a:cs typeface="Arial MT"/>
              </a:rPr>
              <a:t>Data</a:t>
            </a:r>
            <a:r>
              <a:rPr sz="1486" spc="-42" dirty="0">
                <a:latin typeface="Arial MT"/>
                <a:cs typeface="Arial MT"/>
              </a:rPr>
              <a:t> </a:t>
            </a:r>
            <a:r>
              <a:rPr sz="1486" spc="36" dirty="0">
                <a:latin typeface="Arial MT"/>
                <a:cs typeface="Arial MT"/>
              </a:rPr>
              <a:t>Analysis </a:t>
            </a:r>
            <a:r>
              <a:rPr sz="1486" spc="64" dirty="0">
                <a:latin typeface="Arial MT"/>
                <a:cs typeface="Arial MT"/>
              </a:rPr>
              <a:t>and</a:t>
            </a:r>
            <a:r>
              <a:rPr sz="1486" spc="-49" dirty="0">
                <a:latin typeface="Arial MT"/>
                <a:cs typeface="Arial MT"/>
              </a:rPr>
              <a:t> </a:t>
            </a:r>
            <a:r>
              <a:rPr sz="1486" spc="88" dirty="0">
                <a:latin typeface="Arial MT"/>
                <a:cs typeface="Arial MT"/>
              </a:rPr>
              <a:t>determine</a:t>
            </a:r>
            <a:r>
              <a:rPr sz="1486" spc="-49" dirty="0">
                <a:latin typeface="Arial MT"/>
                <a:cs typeface="Arial MT"/>
              </a:rPr>
              <a:t> </a:t>
            </a:r>
            <a:r>
              <a:rPr sz="1486" spc="52" dirty="0">
                <a:latin typeface="Arial MT"/>
                <a:cs typeface="Arial MT"/>
              </a:rPr>
              <a:t>Training</a:t>
            </a:r>
            <a:r>
              <a:rPr sz="1486" spc="-49" dirty="0">
                <a:latin typeface="Arial MT"/>
                <a:cs typeface="Arial MT"/>
              </a:rPr>
              <a:t> </a:t>
            </a:r>
            <a:r>
              <a:rPr sz="1486" spc="30" dirty="0">
                <a:latin typeface="Arial MT"/>
                <a:cs typeface="Arial MT"/>
              </a:rPr>
              <a:t>Labels</a:t>
            </a:r>
            <a:endParaRPr sz="1486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92902" y="2410260"/>
            <a:ext cx="4063971" cy="634971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7492971" y="3132691"/>
            <a:ext cx="4063586" cy="634971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7492971" y="3855123"/>
            <a:ext cx="4063586" cy="634971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 txBox="1"/>
          <p:nvPr/>
        </p:nvSpPr>
        <p:spPr>
          <a:xfrm>
            <a:off x="7796392" y="2458752"/>
            <a:ext cx="3457110" cy="1979979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199463" marR="194842" algn="ctr">
              <a:lnSpc>
                <a:spcPct val="112200"/>
              </a:lnSpc>
              <a:spcBef>
                <a:spcPts val="58"/>
              </a:spcBef>
            </a:pPr>
            <a:r>
              <a:rPr sz="1486" spc="64" dirty="0">
                <a:latin typeface="Arial MT"/>
                <a:cs typeface="Arial MT"/>
              </a:rPr>
              <a:t>Calculate</a:t>
            </a:r>
            <a:r>
              <a:rPr sz="1486" spc="-55" dirty="0">
                <a:latin typeface="Arial MT"/>
                <a:cs typeface="Arial MT"/>
              </a:rPr>
              <a:t> </a:t>
            </a:r>
            <a:r>
              <a:rPr sz="1486" spc="88" dirty="0">
                <a:latin typeface="Arial MT"/>
                <a:cs typeface="Arial MT"/>
              </a:rPr>
              <a:t>the</a:t>
            </a:r>
            <a:r>
              <a:rPr sz="1486" spc="-55" dirty="0">
                <a:latin typeface="Arial MT"/>
                <a:cs typeface="Arial MT"/>
              </a:rPr>
              <a:t> </a:t>
            </a:r>
            <a:r>
              <a:rPr sz="1486" spc="91" dirty="0">
                <a:latin typeface="Arial MT"/>
                <a:cs typeface="Arial MT"/>
              </a:rPr>
              <a:t>number</a:t>
            </a:r>
            <a:r>
              <a:rPr sz="1486" spc="-52" dirty="0">
                <a:latin typeface="Arial MT"/>
                <a:cs typeface="Arial MT"/>
              </a:rPr>
              <a:t> </a:t>
            </a:r>
            <a:r>
              <a:rPr sz="1486" spc="109" dirty="0">
                <a:latin typeface="Arial MT"/>
                <a:cs typeface="Arial MT"/>
              </a:rPr>
              <a:t>of</a:t>
            </a:r>
            <a:r>
              <a:rPr sz="1486" spc="-55" dirty="0">
                <a:latin typeface="Arial MT"/>
                <a:cs typeface="Arial MT"/>
              </a:rPr>
              <a:t> </a:t>
            </a:r>
            <a:r>
              <a:rPr sz="1486" spc="52" dirty="0">
                <a:latin typeface="Arial MT"/>
                <a:cs typeface="Arial MT"/>
              </a:rPr>
              <a:t>launches </a:t>
            </a:r>
            <a:r>
              <a:rPr sz="1486" spc="82" dirty="0">
                <a:latin typeface="Arial MT"/>
                <a:cs typeface="Arial MT"/>
              </a:rPr>
              <a:t>on</a:t>
            </a:r>
            <a:r>
              <a:rPr sz="1486" spc="-55" dirty="0">
                <a:latin typeface="Arial MT"/>
                <a:cs typeface="Arial MT"/>
              </a:rPr>
              <a:t> </a:t>
            </a:r>
            <a:r>
              <a:rPr sz="1486" spc="58" dirty="0">
                <a:latin typeface="Arial MT"/>
                <a:cs typeface="Arial MT"/>
              </a:rPr>
              <a:t>each</a:t>
            </a:r>
            <a:r>
              <a:rPr sz="1486" spc="-52" dirty="0">
                <a:latin typeface="Arial MT"/>
                <a:cs typeface="Arial MT"/>
              </a:rPr>
              <a:t> </a:t>
            </a:r>
            <a:r>
              <a:rPr sz="1486" spc="49" dirty="0">
                <a:latin typeface="Arial MT"/>
                <a:cs typeface="Arial MT"/>
              </a:rPr>
              <a:t>site</a:t>
            </a:r>
            <a:endParaRPr sz="1486">
              <a:latin typeface="Arial MT"/>
              <a:cs typeface="Arial MT"/>
            </a:endParaRPr>
          </a:p>
          <a:p>
            <a:pPr marL="7701" marR="3081" algn="ctr">
              <a:lnSpc>
                <a:spcPct val="112200"/>
              </a:lnSpc>
              <a:spcBef>
                <a:spcPts val="1686"/>
              </a:spcBef>
            </a:pPr>
            <a:r>
              <a:rPr sz="1486" spc="64" dirty="0">
                <a:latin typeface="Arial MT"/>
                <a:cs typeface="Arial MT"/>
              </a:rPr>
              <a:t>Calculate</a:t>
            </a:r>
            <a:r>
              <a:rPr sz="1486" spc="-55" dirty="0">
                <a:latin typeface="Arial MT"/>
                <a:cs typeface="Arial MT"/>
              </a:rPr>
              <a:t> </a:t>
            </a:r>
            <a:r>
              <a:rPr sz="1486" spc="88" dirty="0">
                <a:latin typeface="Arial MT"/>
                <a:cs typeface="Arial MT"/>
              </a:rPr>
              <a:t>the</a:t>
            </a:r>
            <a:r>
              <a:rPr sz="1486" spc="-52" dirty="0">
                <a:latin typeface="Arial MT"/>
                <a:cs typeface="Arial MT"/>
              </a:rPr>
              <a:t> </a:t>
            </a:r>
            <a:r>
              <a:rPr sz="1486" spc="91" dirty="0">
                <a:latin typeface="Arial MT"/>
                <a:cs typeface="Arial MT"/>
              </a:rPr>
              <a:t>number</a:t>
            </a:r>
            <a:r>
              <a:rPr sz="1486" spc="-55" dirty="0">
                <a:latin typeface="Arial MT"/>
                <a:cs typeface="Arial MT"/>
              </a:rPr>
              <a:t> </a:t>
            </a:r>
            <a:r>
              <a:rPr sz="1486" spc="64" dirty="0">
                <a:latin typeface="Arial MT"/>
                <a:cs typeface="Arial MT"/>
              </a:rPr>
              <a:t>and</a:t>
            </a:r>
            <a:r>
              <a:rPr sz="1486" spc="-52" dirty="0">
                <a:latin typeface="Arial MT"/>
                <a:cs typeface="Arial MT"/>
              </a:rPr>
              <a:t> </a:t>
            </a:r>
            <a:r>
              <a:rPr sz="1486" spc="79" dirty="0">
                <a:latin typeface="Arial MT"/>
                <a:cs typeface="Arial MT"/>
              </a:rPr>
              <a:t>occurrence </a:t>
            </a:r>
            <a:r>
              <a:rPr sz="1486" spc="109" dirty="0">
                <a:latin typeface="Arial MT"/>
                <a:cs typeface="Arial MT"/>
              </a:rPr>
              <a:t>of</a:t>
            </a:r>
            <a:r>
              <a:rPr sz="1486" spc="-52" dirty="0">
                <a:latin typeface="Arial MT"/>
                <a:cs typeface="Arial MT"/>
              </a:rPr>
              <a:t> </a:t>
            </a:r>
            <a:r>
              <a:rPr sz="1486" spc="58" dirty="0">
                <a:latin typeface="Arial MT"/>
                <a:cs typeface="Arial MT"/>
              </a:rPr>
              <a:t>each</a:t>
            </a:r>
            <a:r>
              <a:rPr sz="1486" spc="-52" dirty="0">
                <a:latin typeface="Arial MT"/>
                <a:cs typeface="Arial MT"/>
              </a:rPr>
              <a:t> </a:t>
            </a:r>
            <a:r>
              <a:rPr sz="1486" spc="97" dirty="0">
                <a:latin typeface="Arial MT"/>
                <a:cs typeface="Arial MT"/>
              </a:rPr>
              <a:t>orbit</a:t>
            </a:r>
            <a:endParaRPr sz="1486">
              <a:latin typeface="Arial MT"/>
              <a:cs typeface="Arial MT"/>
            </a:endParaRPr>
          </a:p>
          <a:p>
            <a:pPr marL="192147" marR="3081" indent="-184831">
              <a:lnSpc>
                <a:spcPct val="112200"/>
              </a:lnSpc>
              <a:spcBef>
                <a:spcPts val="1689"/>
              </a:spcBef>
            </a:pPr>
            <a:r>
              <a:rPr sz="1486" spc="64" dirty="0">
                <a:latin typeface="Arial MT"/>
                <a:cs typeface="Arial MT"/>
              </a:rPr>
              <a:t>Calculate</a:t>
            </a:r>
            <a:r>
              <a:rPr sz="1486" spc="-55" dirty="0">
                <a:latin typeface="Arial MT"/>
                <a:cs typeface="Arial MT"/>
              </a:rPr>
              <a:t> </a:t>
            </a:r>
            <a:r>
              <a:rPr sz="1486" spc="88" dirty="0">
                <a:latin typeface="Arial MT"/>
                <a:cs typeface="Arial MT"/>
              </a:rPr>
              <a:t>the</a:t>
            </a:r>
            <a:r>
              <a:rPr sz="1486" spc="-52" dirty="0">
                <a:latin typeface="Arial MT"/>
                <a:cs typeface="Arial MT"/>
              </a:rPr>
              <a:t> </a:t>
            </a:r>
            <a:r>
              <a:rPr sz="1486" spc="91" dirty="0">
                <a:latin typeface="Arial MT"/>
                <a:cs typeface="Arial MT"/>
              </a:rPr>
              <a:t>number</a:t>
            </a:r>
            <a:r>
              <a:rPr sz="1486" spc="-55" dirty="0">
                <a:latin typeface="Arial MT"/>
                <a:cs typeface="Arial MT"/>
              </a:rPr>
              <a:t> </a:t>
            </a:r>
            <a:r>
              <a:rPr sz="1486" spc="64" dirty="0">
                <a:latin typeface="Arial MT"/>
                <a:cs typeface="Arial MT"/>
              </a:rPr>
              <a:t>and</a:t>
            </a:r>
            <a:r>
              <a:rPr sz="1486" spc="-52" dirty="0">
                <a:latin typeface="Arial MT"/>
                <a:cs typeface="Arial MT"/>
              </a:rPr>
              <a:t> </a:t>
            </a:r>
            <a:r>
              <a:rPr sz="1486" spc="79" dirty="0">
                <a:latin typeface="Arial MT"/>
                <a:cs typeface="Arial MT"/>
              </a:rPr>
              <a:t>occurrence </a:t>
            </a:r>
            <a:r>
              <a:rPr sz="1486" spc="109" dirty="0">
                <a:latin typeface="Arial MT"/>
                <a:cs typeface="Arial MT"/>
              </a:rPr>
              <a:t>of</a:t>
            </a:r>
            <a:r>
              <a:rPr sz="1486" spc="-55" dirty="0">
                <a:latin typeface="Arial MT"/>
                <a:cs typeface="Arial MT"/>
              </a:rPr>
              <a:t> </a:t>
            </a:r>
            <a:r>
              <a:rPr sz="1486" spc="64" dirty="0">
                <a:latin typeface="Arial MT"/>
                <a:cs typeface="Arial MT"/>
              </a:rPr>
              <a:t>mission</a:t>
            </a:r>
            <a:r>
              <a:rPr sz="1486" spc="-52" dirty="0">
                <a:latin typeface="Arial MT"/>
                <a:cs typeface="Arial MT"/>
              </a:rPr>
              <a:t> </a:t>
            </a:r>
            <a:r>
              <a:rPr sz="1486" spc="97" dirty="0">
                <a:latin typeface="Arial MT"/>
                <a:cs typeface="Arial MT"/>
              </a:rPr>
              <a:t>outcome</a:t>
            </a:r>
            <a:r>
              <a:rPr sz="1486" spc="-55" dirty="0">
                <a:latin typeface="Arial MT"/>
                <a:cs typeface="Arial MT"/>
              </a:rPr>
              <a:t> </a:t>
            </a:r>
            <a:r>
              <a:rPr sz="1486" spc="85" dirty="0">
                <a:latin typeface="Arial MT"/>
                <a:cs typeface="Arial MT"/>
              </a:rPr>
              <a:t>per</a:t>
            </a:r>
            <a:r>
              <a:rPr sz="1486" spc="-52" dirty="0">
                <a:latin typeface="Arial MT"/>
                <a:cs typeface="Arial MT"/>
              </a:rPr>
              <a:t> </a:t>
            </a:r>
            <a:r>
              <a:rPr sz="1486" spc="103" dirty="0">
                <a:latin typeface="Arial MT"/>
                <a:cs typeface="Arial MT"/>
              </a:rPr>
              <a:t>orbit</a:t>
            </a:r>
            <a:r>
              <a:rPr sz="1486" spc="-55" dirty="0">
                <a:latin typeface="Arial MT"/>
                <a:cs typeface="Arial MT"/>
              </a:rPr>
              <a:t> </a:t>
            </a:r>
            <a:r>
              <a:rPr sz="1486" spc="85" dirty="0">
                <a:latin typeface="Arial MT"/>
                <a:cs typeface="Arial MT"/>
              </a:rPr>
              <a:t>type</a:t>
            </a:r>
            <a:endParaRPr sz="1486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92971" y="4577555"/>
            <a:ext cx="4063586" cy="634971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7492971" y="5299987"/>
            <a:ext cx="4063586" cy="634971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 txBox="1"/>
          <p:nvPr/>
        </p:nvSpPr>
        <p:spPr>
          <a:xfrm>
            <a:off x="8099837" y="4626047"/>
            <a:ext cx="2849863" cy="1249779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 algn="ctr">
              <a:lnSpc>
                <a:spcPct val="112200"/>
              </a:lnSpc>
              <a:spcBef>
                <a:spcPts val="58"/>
              </a:spcBef>
            </a:pPr>
            <a:r>
              <a:rPr sz="1486" spc="55" dirty="0">
                <a:latin typeface="Arial MT"/>
                <a:cs typeface="Arial MT"/>
              </a:rPr>
              <a:t>Create</a:t>
            </a:r>
            <a:r>
              <a:rPr sz="1486" spc="-52" dirty="0">
                <a:latin typeface="Arial MT"/>
                <a:cs typeface="Arial MT"/>
              </a:rPr>
              <a:t> </a:t>
            </a:r>
            <a:r>
              <a:rPr sz="1486" dirty="0">
                <a:latin typeface="Arial MT"/>
                <a:cs typeface="Arial MT"/>
              </a:rPr>
              <a:t>a</a:t>
            </a:r>
            <a:r>
              <a:rPr sz="1486" spc="-49" dirty="0">
                <a:latin typeface="Arial MT"/>
                <a:cs typeface="Arial MT"/>
              </a:rPr>
              <a:t> </a:t>
            </a:r>
            <a:r>
              <a:rPr sz="1486" spc="73" dirty="0">
                <a:latin typeface="Arial MT"/>
                <a:cs typeface="Arial MT"/>
              </a:rPr>
              <a:t>landing</a:t>
            </a:r>
            <a:r>
              <a:rPr sz="1486" spc="-52" dirty="0">
                <a:latin typeface="Arial MT"/>
                <a:cs typeface="Arial MT"/>
              </a:rPr>
              <a:t> </a:t>
            </a:r>
            <a:r>
              <a:rPr sz="1486" spc="97" dirty="0">
                <a:latin typeface="Arial MT"/>
                <a:cs typeface="Arial MT"/>
              </a:rPr>
              <a:t>outcome</a:t>
            </a:r>
            <a:r>
              <a:rPr sz="1486" spc="-49" dirty="0">
                <a:latin typeface="Arial MT"/>
                <a:cs typeface="Arial MT"/>
              </a:rPr>
              <a:t> </a:t>
            </a:r>
            <a:r>
              <a:rPr sz="1486" spc="55" dirty="0">
                <a:latin typeface="Arial MT"/>
                <a:cs typeface="Arial MT"/>
              </a:rPr>
              <a:t>label </a:t>
            </a:r>
            <a:r>
              <a:rPr sz="1486" spc="109" dirty="0">
                <a:latin typeface="Arial MT"/>
                <a:cs typeface="Arial MT"/>
              </a:rPr>
              <a:t>from</a:t>
            </a:r>
            <a:r>
              <a:rPr sz="1486" spc="-55" dirty="0">
                <a:latin typeface="Arial MT"/>
                <a:cs typeface="Arial MT"/>
              </a:rPr>
              <a:t> </a:t>
            </a:r>
            <a:r>
              <a:rPr sz="1486" spc="94" dirty="0">
                <a:latin typeface="Arial MT"/>
                <a:cs typeface="Arial MT"/>
              </a:rPr>
              <a:t>Outcome</a:t>
            </a:r>
            <a:r>
              <a:rPr sz="1486" spc="-52" dirty="0">
                <a:latin typeface="Arial MT"/>
                <a:cs typeface="Arial MT"/>
              </a:rPr>
              <a:t> </a:t>
            </a:r>
            <a:r>
              <a:rPr sz="1486" spc="88" dirty="0">
                <a:latin typeface="Arial MT"/>
                <a:cs typeface="Arial MT"/>
              </a:rPr>
              <a:t>column</a:t>
            </a:r>
            <a:endParaRPr sz="1486">
              <a:latin typeface="Arial MT"/>
              <a:cs typeface="Arial MT"/>
            </a:endParaRPr>
          </a:p>
          <a:p>
            <a:pPr marL="584527" marR="579906" algn="ctr">
              <a:lnSpc>
                <a:spcPct val="112200"/>
              </a:lnSpc>
              <a:spcBef>
                <a:spcPts val="1686"/>
              </a:spcBef>
            </a:pPr>
            <a:r>
              <a:rPr sz="1486" spc="76" dirty="0">
                <a:latin typeface="Arial MT"/>
                <a:cs typeface="Arial MT"/>
              </a:rPr>
              <a:t>Exporting</a:t>
            </a:r>
            <a:r>
              <a:rPr sz="1486" spc="-49" dirty="0">
                <a:latin typeface="Arial MT"/>
                <a:cs typeface="Arial MT"/>
              </a:rPr>
              <a:t> </a:t>
            </a:r>
            <a:r>
              <a:rPr sz="1486" spc="88" dirty="0">
                <a:latin typeface="Arial MT"/>
                <a:cs typeface="Arial MT"/>
              </a:rPr>
              <a:t>the</a:t>
            </a:r>
            <a:r>
              <a:rPr sz="1486" spc="-45" dirty="0">
                <a:latin typeface="Arial MT"/>
                <a:cs typeface="Arial MT"/>
              </a:rPr>
              <a:t> </a:t>
            </a:r>
            <a:r>
              <a:rPr sz="1486" spc="52" dirty="0">
                <a:latin typeface="Arial MT"/>
                <a:cs typeface="Arial MT"/>
              </a:rPr>
              <a:t>data </a:t>
            </a:r>
            <a:r>
              <a:rPr sz="1486" spc="109" dirty="0">
                <a:latin typeface="Arial MT"/>
                <a:cs typeface="Arial MT"/>
              </a:rPr>
              <a:t>to</a:t>
            </a:r>
            <a:r>
              <a:rPr sz="1486" spc="-55" dirty="0">
                <a:latin typeface="Arial MT"/>
                <a:cs typeface="Arial MT"/>
              </a:rPr>
              <a:t> </a:t>
            </a:r>
            <a:r>
              <a:rPr sz="1486" spc="-15" dirty="0">
                <a:latin typeface="Arial MT"/>
                <a:cs typeface="Arial MT"/>
              </a:rPr>
              <a:t>CSV</a:t>
            </a:r>
            <a:endParaRPr sz="1486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332260" y="2062834"/>
            <a:ext cx="385065" cy="324994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Data Wrangling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45440" y="6161149"/>
            <a:ext cx="11846560" cy="55960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789" u="sng" spc="67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1789" u="sng" spc="-18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1789" u="sng" spc="-42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1789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lang="en-US" sz="1789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https://github.com/pymamad/IBM-Applied-Data-Science-Capstone/blob/21c41626ded8f2cbe4751f201a0d422575f8dc62/labs-jupyter-spacex-Data%20wrangling.ipynb</a:t>
            </a:r>
            <a:endParaRPr sz="1789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5491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64107" y="1282473"/>
            <a:ext cx="10521504" cy="4472909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807672" marR="10397" indent="-342900">
              <a:lnSpc>
                <a:spcPct val="110700"/>
              </a:lnSpc>
              <a:spcBef>
                <a:spcPts val="61"/>
              </a:spcBef>
              <a:buFont typeface="Arial" panose="020B0604020202020204" pitchFamily="34" charset="0"/>
              <a:buChar char="•"/>
            </a:pPr>
            <a:r>
              <a:rPr sz="2183" spc="61" dirty="0">
                <a:latin typeface="Arial MT"/>
                <a:cs typeface="Arial MT"/>
              </a:rPr>
              <a:t>Flight</a:t>
            </a:r>
            <a:r>
              <a:rPr sz="2183" spc="-3" dirty="0">
                <a:latin typeface="Arial MT"/>
                <a:cs typeface="Arial MT"/>
              </a:rPr>
              <a:t> </a:t>
            </a:r>
            <a:r>
              <a:rPr sz="2183" spc="76" dirty="0">
                <a:latin typeface="Arial MT"/>
                <a:cs typeface="Arial MT"/>
              </a:rPr>
              <a:t>Number</a:t>
            </a:r>
            <a:r>
              <a:rPr sz="2183" dirty="0">
                <a:latin typeface="Arial MT"/>
                <a:cs typeface="Arial MT"/>
              </a:rPr>
              <a:t> vs. Payload Mass,</a:t>
            </a:r>
            <a:r>
              <a:rPr sz="2183" spc="-3" dirty="0">
                <a:latin typeface="Arial MT"/>
                <a:cs typeface="Arial MT"/>
              </a:rPr>
              <a:t> </a:t>
            </a:r>
            <a:r>
              <a:rPr sz="2183" spc="61" dirty="0">
                <a:latin typeface="Arial MT"/>
                <a:cs typeface="Arial MT"/>
              </a:rPr>
              <a:t>Flight</a:t>
            </a:r>
            <a:r>
              <a:rPr sz="2183" dirty="0">
                <a:latin typeface="Arial MT"/>
                <a:cs typeface="Arial MT"/>
              </a:rPr>
              <a:t> </a:t>
            </a:r>
            <a:r>
              <a:rPr sz="2183" spc="76" dirty="0">
                <a:latin typeface="Arial MT"/>
                <a:cs typeface="Arial MT"/>
              </a:rPr>
              <a:t>Number</a:t>
            </a:r>
            <a:r>
              <a:rPr sz="2183" dirty="0">
                <a:latin typeface="Arial MT"/>
                <a:cs typeface="Arial MT"/>
              </a:rPr>
              <a:t> vs. </a:t>
            </a:r>
            <a:r>
              <a:rPr sz="2183" spc="45" dirty="0">
                <a:latin typeface="Arial MT"/>
                <a:cs typeface="Arial MT"/>
              </a:rPr>
              <a:t>Launch</a:t>
            </a:r>
            <a:r>
              <a:rPr sz="2183" dirty="0">
                <a:latin typeface="Arial MT"/>
                <a:cs typeface="Arial MT"/>
              </a:rPr>
              <a:t> Site,</a:t>
            </a:r>
            <a:r>
              <a:rPr sz="2183" spc="-3" dirty="0">
                <a:latin typeface="Arial MT"/>
                <a:cs typeface="Arial MT"/>
              </a:rPr>
              <a:t> </a:t>
            </a:r>
            <a:r>
              <a:rPr sz="2183" dirty="0">
                <a:latin typeface="Arial MT"/>
                <a:cs typeface="Arial MT"/>
              </a:rPr>
              <a:t>Payload </a:t>
            </a:r>
            <a:r>
              <a:rPr sz="2183" spc="-12" dirty="0">
                <a:latin typeface="Arial MT"/>
                <a:cs typeface="Arial MT"/>
              </a:rPr>
              <a:t>Mass </a:t>
            </a:r>
            <a:r>
              <a:rPr sz="2183" dirty="0">
                <a:latin typeface="Arial MT"/>
                <a:cs typeface="Arial MT"/>
              </a:rPr>
              <a:t>vs.</a:t>
            </a:r>
            <a:r>
              <a:rPr sz="2183" spc="-15" dirty="0">
                <a:latin typeface="Arial MT"/>
                <a:cs typeface="Arial MT"/>
              </a:rPr>
              <a:t> </a:t>
            </a:r>
            <a:r>
              <a:rPr sz="2183" spc="45" dirty="0">
                <a:latin typeface="Arial MT"/>
                <a:cs typeface="Arial MT"/>
              </a:rPr>
              <a:t>Launch</a:t>
            </a:r>
            <a:r>
              <a:rPr sz="2183" spc="-15" dirty="0">
                <a:latin typeface="Arial MT"/>
                <a:cs typeface="Arial MT"/>
              </a:rPr>
              <a:t> </a:t>
            </a:r>
            <a:r>
              <a:rPr sz="2183" dirty="0">
                <a:latin typeface="Arial MT"/>
                <a:cs typeface="Arial MT"/>
              </a:rPr>
              <a:t>Site,</a:t>
            </a:r>
            <a:r>
              <a:rPr sz="2183" spc="-12" dirty="0">
                <a:latin typeface="Arial MT"/>
                <a:cs typeface="Arial MT"/>
              </a:rPr>
              <a:t> </a:t>
            </a:r>
            <a:r>
              <a:rPr sz="2183" spc="103" dirty="0">
                <a:latin typeface="Arial MT"/>
                <a:cs typeface="Arial MT"/>
              </a:rPr>
              <a:t>Orbit</a:t>
            </a:r>
            <a:r>
              <a:rPr sz="2183" spc="-15" dirty="0">
                <a:latin typeface="Arial MT"/>
                <a:cs typeface="Arial MT"/>
              </a:rPr>
              <a:t> </a:t>
            </a:r>
            <a:r>
              <a:rPr sz="2183" dirty="0">
                <a:latin typeface="Arial MT"/>
                <a:cs typeface="Arial MT"/>
              </a:rPr>
              <a:t>Type</a:t>
            </a:r>
            <a:r>
              <a:rPr sz="2183" spc="-15" dirty="0">
                <a:latin typeface="Arial MT"/>
                <a:cs typeface="Arial MT"/>
              </a:rPr>
              <a:t> </a:t>
            </a:r>
            <a:r>
              <a:rPr sz="2183" dirty="0">
                <a:latin typeface="Arial MT"/>
                <a:cs typeface="Arial MT"/>
              </a:rPr>
              <a:t>vs.</a:t>
            </a:r>
            <a:r>
              <a:rPr sz="2183" spc="-12" dirty="0">
                <a:latin typeface="Arial MT"/>
                <a:cs typeface="Arial MT"/>
              </a:rPr>
              <a:t> </a:t>
            </a:r>
            <a:r>
              <a:rPr sz="2183" spc="33" dirty="0">
                <a:latin typeface="Arial MT"/>
                <a:cs typeface="Arial MT"/>
              </a:rPr>
              <a:t>Success</a:t>
            </a:r>
            <a:r>
              <a:rPr sz="2183" spc="-15" dirty="0">
                <a:latin typeface="Arial MT"/>
                <a:cs typeface="Arial MT"/>
              </a:rPr>
              <a:t> </a:t>
            </a:r>
            <a:r>
              <a:rPr sz="2183" dirty="0">
                <a:latin typeface="Arial MT"/>
                <a:cs typeface="Arial MT"/>
              </a:rPr>
              <a:t>Rate,</a:t>
            </a:r>
            <a:r>
              <a:rPr sz="2183" spc="-15" dirty="0">
                <a:latin typeface="Arial MT"/>
                <a:cs typeface="Arial MT"/>
              </a:rPr>
              <a:t> </a:t>
            </a:r>
            <a:r>
              <a:rPr sz="2183" spc="61" dirty="0">
                <a:latin typeface="Arial MT"/>
                <a:cs typeface="Arial MT"/>
              </a:rPr>
              <a:t>Flight</a:t>
            </a:r>
            <a:r>
              <a:rPr sz="2183" spc="-12" dirty="0">
                <a:latin typeface="Arial MT"/>
                <a:cs typeface="Arial MT"/>
              </a:rPr>
              <a:t> </a:t>
            </a:r>
            <a:r>
              <a:rPr sz="2183" spc="76" dirty="0">
                <a:latin typeface="Arial MT"/>
                <a:cs typeface="Arial MT"/>
              </a:rPr>
              <a:t>Number</a:t>
            </a:r>
            <a:r>
              <a:rPr sz="2183" spc="-15" dirty="0">
                <a:latin typeface="Arial MT"/>
                <a:cs typeface="Arial MT"/>
              </a:rPr>
              <a:t> </a:t>
            </a:r>
            <a:r>
              <a:rPr sz="2183" dirty="0">
                <a:latin typeface="Arial MT"/>
                <a:cs typeface="Arial MT"/>
              </a:rPr>
              <a:t>vs.</a:t>
            </a:r>
            <a:r>
              <a:rPr sz="2183" spc="-15" dirty="0">
                <a:latin typeface="Arial MT"/>
                <a:cs typeface="Arial MT"/>
              </a:rPr>
              <a:t> </a:t>
            </a:r>
            <a:r>
              <a:rPr sz="2183" spc="103" dirty="0">
                <a:latin typeface="Arial MT"/>
                <a:cs typeface="Arial MT"/>
              </a:rPr>
              <a:t>Orbit</a:t>
            </a:r>
            <a:r>
              <a:rPr sz="2183" spc="-12" dirty="0">
                <a:latin typeface="Arial MT"/>
                <a:cs typeface="Arial MT"/>
              </a:rPr>
              <a:t> Type, </a:t>
            </a:r>
            <a:r>
              <a:rPr sz="2183" dirty="0">
                <a:latin typeface="Arial MT"/>
                <a:cs typeface="Arial MT"/>
              </a:rPr>
              <a:t>Payload</a:t>
            </a:r>
            <a:r>
              <a:rPr sz="2183" spc="-49" dirty="0">
                <a:latin typeface="Arial MT"/>
                <a:cs typeface="Arial MT"/>
              </a:rPr>
              <a:t> </a:t>
            </a:r>
            <a:r>
              <a:rPr sz="2183" dirty="0">
                <a:latin typeface="Arial MT"/>
                <a:cs typeface="Arial MT"/>
              </a:rPr>
              <a:t>Mass</a:t>
            </a:r>
            <a:r>
              <a:rPr sz="2183" spc="-49" dirty="0">
                <a:latin typeface="Arial MT"/>
                <a:cs typeface="Arial MT"/>
              </a:rPr>
              <a:t> </a:t>
            </a:r>
            <a:r>
              <a:rPr sz="2183" dirty="0">
                <a:latin typeface="Arial MT"/>
                <a:cs typeface="Arial MT"/>
              </a:rPr>
              <a:t>vs</a:t>
            </a:r>
            <a:r>
              <a:rPr sz="2183" spc="-49" dirty="0">
                <a:latin typeface="Arial MT"/>
                <a:cs typeface="Arial MT"/>
              </a:rPr>
              <a:t> </a:t>
            </a:r>
            <a:r>
              <a:rPr sz="2183" spc="103" dirty="0">
                <a:latin typeface="Arial MT"/>
                <a:cs typeface="Arial MT"/>
              </a:rPr>
              <a:t>Orbit</a:t>
            </a:r>
            <a:r>
              <a:rPr sz="2183" spc="-49" dirty="0">
                <a:latin typeface="Arial MT"/>
                <a:cs typeface="Arial MT"/>
              </a:rPr>
              <a:t> </a:t>
            </a:r>
            <a:r>
              <a:rPr sz="2183" dirty="0">
                <a:latin typeface="Arial MT"/>
                <a:cs typeface="Arial MT"/>
              </a:rPr>
              <a:t>Type</a:t>
            </a:r>
            <a:r>
              <a:rPr sz="2183" spc="-49" dirty="0">
                <a:latin typeface="Arial MT"/>
                <a:cs typeface="Arial MT"/>
              </a:rPr>
              <a:t> </a:t>
            </a:r>
            <a:r>
              <a:rPr sz="2183" spc="61" dirty="0">
                <a:latin typeface="Arial MT"/>
                <a:cs typeface="Arial MT"/>
              </a:rPr>
              <a:t>and</a:t>
            </a:r>
            <a:r>
              <a:rPr sz="2183" spc="-49" dirty="0">
                <a:latin typeface="Arial MT"/>
                <a:cs typeface="Arial MT"/>
              </a:rPr>
              <a:t> </a:t>
            </a:r>
            <a:r>
              <a:rPr sz="2183" spc="33" dirty="0">
                <a:latin typeface="Arial MT"/>
                <a:cs typeface="Arial MT"/>
              </a:rPr>
              <a:t>Success</a:t>
            </a:r>
            <a:r>
              <a:rPr sz="2183" spc="-49" dirty="0">
                <a:latin typeface="Arial MT"/>
                <a:cs typeface="Arial MT"/>
              </a:rPr>
              <a:t> </a:t>
            </a:r>
            <a:r>
              <a:rPr sz="2183" dirty="0">
                <a:latin typeface="Arial MT"/>
                <a:cs typeface="Arial MT"/>
              </a:rPr>
              <a:t>Rate</a:t>
            </a:r>
            <a:r>
              <a:rPr sz="2183" spc="-45" dirty="0">
                <a:latin typeface="Arial MT"/>
                <a:cs typeface="Arial MT"/>
              </a:rPr>
              <a:t> </a:t>
            </a:r>
            <a:r>
              <a:rPr sz="2183" dirty="0">
                <a:latin typeface="Arial MT"/>
                <a:cs typeface="Arial MT"/>
              </a:rPr>
              <a:t>Yearly</a:t>
            </a:r>
            <a:r>
              <a:rPr sz="2183" spc="-49" dirty="0">
                <a:latin typeface="Arial MT"/>
                <a:cs typeface="Arial MT"/>
              </a:rPr>
              <a:t> </a:t>
            </a:r>
            <a:r>
              <a:rPr sz="2183" spc="-6" dirty="0">
                <a:latin typeface="Arial MT"/>
                <a:cs typeface="Arial MT"/>
              </a:rPr>
              <a:t>Trend</a:t>
            </a:r>
            <a:endParaRPr sz="2183" dirty="0">
              <a:latin typeface="Arial MT"/>
              <a:cs typeface="Arial MT"/>
            </a:endParaRPr>
          </a:p>
          <a:p>
            <a:pPr>
              <a:spcBef>
                <a:spcPts val="870"/>
              </a:spcBef>
            </a:pPr>
            <a:endParaRPr sz="2183" dirty="0">
              <a:latin typeface="Arial MT"/>
              <a:cs typeface="Arial MT"/>
            </a:endParaRPr>
          </a:p>
          <a:p>
            <a:pPr marL="350601" marR="533699" indent="-342900">
              <a:lnSpc>
                <a:spcPct val="110700"/>
              </a:lnSpc>
              <a:spcBef>
                <a:spcPts val="3"/>
              </a:spcBef>
              <a:buFont typeface="Arial" panose="020B0604020202020204" pitchFamily="34" charset="0"/>
              <a:buChar char="•"/>
            </a:pPr>
            <a:r>
              <a:rPr sz="2183" spc="67" dirty="0">
                <a:latin typeface="Arial MT"/>
                <a:cs typeface="Arial MT"/>
              </a:rPr>
              <a:t>Scatter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91" dirty="0">
                <a:latin typeface="Arial MT"/>
                <a:cs typeface="Arial MT"/>
              </a:rPr>
              <a:t>plots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64" dirty="0">
                <a:latin typeface="Arial MT"/>
                <a:cs typeface="Arial MT"/>
              </a:rPr>
              <a:t>show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91" dirty="0">
                <a:latin typeface="Arial MT"/>
                <a:cs typeface="Arial MT"/>
              </a:rPr>
              <a:t>the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64" dirty="0">
                <a:latin typeface="Arial MT"/>
                <a:cs typeface="Arial MT"/>
              </a:rPr>
              <a:t>relationship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88" dirty="0">
                <a:latin typeface="Arial MT"/>
                <a:cs typeface="Arial MT"/>
              </a:rPr>
              <a:t>between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33" dirty="0">
                <a:latin typeface="Arial MT"/>
                <a:cs typeface="Arial MT"/>
              </a:rPr>
              <a:t>variables.</a:t>
            </a:r>
            <a:r>
              <a:rPr sz="2183" spc="-21" dirty="0">
                <a:latin typeface="Arial MT"/>
                <a:cs typeface="Arial MT"/>
              </a:rPr>
              <a:t> </a:t>
            </a:r>
            <a:r>
              <a:rPr sz="2183" spc="73" dirty="0">
                <a:latin typeface="Arial MT"/>
                <a:cs typeface="Arial MT"/>
              </a:rPr>
              <a:t>If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dirty="0">
                <a:latin typeface="Arial MT"/>
                <a:cs typeface="Arial MT"/>
              </a:rPr>
              <a:t>a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64" dirty="0">
                <a:latin typeface="Arial MT"/>
                <a:cs typeface="Arial MT"/>
              </a:rPr>
              <a:t>relationship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-6" dirty="0">
                <a:latin typeface="Arial MT"/>
                <a:cs typeface="Arial MT"/>
              </a:rPr>
              <a:t>exists, </a:t>
            </a:r>
            <a:r>
              <a:rPr sz="2183" spc="79" dirty="0">
                <a:latin typeface="Arial MT"/>
                <a:cs typeface="Arial MT"/>
              </a:rPr>
              <a:t>they</a:t>
            </a:r>
            <a:r>
              <a:rPr sz="2183" spc="-27" dirty="0">
                <a:latin typeface="Arial MT"/>
                <a:cs typeface="Arial MT"/>
              </a:rPr>
              <a:t> </a:t>
            </a:r>
            <a:r>
              <a:rPr sz="2183" spc="112" dirty="0">
                <a:latin typeface="Arial MT"/>
                <a:cs typeface="Arial MT"/>
              </a:rPr>
              <a:t>could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85" dirty="0">
                <a:latin typeface="Arial MT"/>
                <a:cs typeface="Arial MT"/>
              </a:rPr>
              <a:t>be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45" dirty="0">
                <a:latin typeface="Arial MT"/>
                <a:cs typeface="Arial MT"/>
              </a:rPr>
              <a:t>used</a:t>
            </a:r>
            <a:r>
              <a:rPr sz="2183" spc="-27" dirty="0">
                <a:latin typeface="Arial MT"/>
                <a:cs typeface="Arial MT"/>
              </a:rPr>
              <a:t> </a:t>
            </a:r>
            <a:r>
              <a:rPr sz="2183" spc="76" dirty="0">
                <a:latin typeface="Arial MT"/>
                <a:cs typeface="Arial MT"/>
              </a:rPr>
              <a:t>in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69" dirty="0">
                <a:latin typeface="Arial MT"/>
                <a:cs typeface="Arial MT"/>
              </a:rPr>
              <a:t>machine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64" dirty="0">
                <a:latin typeface="Arial MT"/>
                <a:cs typeface="Arial MT"/>
              </a:rPr>
              <a:t>learning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79" dirty="0">
                <a:latin typeface="Arial MT"/>
                <a:cs typeface="Arial MT"/>
              </a:rPr>
              <a:t>model.</a:t>
            </a:r>
            <a:endParaRPr sz="2183" dirty="0">
              <a:latin typeface="Arial MT"/>
              <a:cs typeface="Arial MT"/>
            </a:endParaRPr>
          </a:p>
          <a:p>
            <a:pPr marL="350601" marR="3081" indent="-342900">
              <a:lnSpc>
                <a:spcPct val="110700"/>
              </a:lnSpc>
              <a:spcBef>
                <a:spcPts val="1092"/>
              </a:spcBef>
              <a:buFont typeface="Arial" panose="020B0604020202020204" pitchFamily="34" charset="0"/>
              <a:buChar char="•"/>
            </a:pPr>
            <a:r>
              <a:rPr sz="2183" dirty="0">
                <a:latin typeface="Arial MT"/>
                <a:cs typeface="Arial MT"/>
              </a:rPr>
              <a:t>Bar</a:t>
            </a:r>
            <a:r>
              <a:rPr sz="2183" spc="-30" dirty="0">
                <a:latin typeface="Arial MT"/>
                <a:cs typeface="Arial MT"/>
              </a:rPr>
              <a:t> </a:t>
            </a:r>
            <a:r>
              <a:rPr sz="2183" spc="69" dirty="0">
                <a:latin typeface="Arial MT"/>
                <a:cs typeface="Arial MT"/>
              </a:rPr>
              <a:t>charts</a:t>
            </a:r>
            <a:r>
              <a:rPr sz="2183" spc="-27" dirty="0">
                <a:latin typeface="Arial MT"/>
                <a:cs typeface="Arial MT"/>
              </a:rPr>
              <a:t> </a:t>
            </a:r>
            <a:r>
              <a:rPr sz="2183" spc="64" dirty="0">
                <a:latin typeface="Arial MT"/>
                <a:cs typeface="Arial MT"/>
              </a:rPr>
              <a:t>show</a:t>
            </a:r>
            <a:r>
              <a:rPr sz="2183" spc="-27" dirty="0">
                <a:latin typeface="Arial MT"/>
                <a:cs typeface="Arial MT"/>
              </a:rPr>
              <a:t> </a:t>
            </a:r>
            <a:r>
              <a:rPr sz="2183" spc="67" dirty="0">
                <a:latin typeface="Arial MT"/>
                <a:cs typeface="Arial MT"/>
              </a:rPr>
              <a:t>comparisons</a:t>
            </a:r>
            <a:r>
              <a:rPr sz="2183" spc="-27" dirty="0">
                <a:latin typeface="Arial MT"/>
                <a:cs typeface="Arial MT"/>
              </a:rPr>
              <a:t> </a:t>
            </a:r>
            <a:r>
              <a:rPr sz="2183" spc="91" dirty="0">
                <a:latin typeface="Arial MT"/>
                <a:cs typeface="Arial MT"/>
              </a:rPr>
              <a:t>among</a:t>
            </a:r>
            <a:r>
              <a:rPr sz="2183" spc="-27" dirty="0">
                <a:latin typeface="Arial MT"/>
                <a:cs typeface="Arial MT"/>
              </a:rPr>
              <a:t> </a:t>
            </a:r>
            <a:r>
              <a:rPr sz="2183" spc="73" dirty="0">
                <a:latin typeface="Arial MT"/>
                <a:cs typeface="Arial MT"/>
              </a:rPr>
              <a:t>discrete</a:t>
            </a:r>
            <a:r>
              <a:rPr sz="2183" spc="-30" dirty="0">
                <a:latin typeface="Arial MT"/>
                <a:cs typeface="Arial MT"/>
              </a:rPr>
              <a:t> </a:t>
            </a:r>
            <a:r>
              <a:rPr sz="2183" spc="61" dirty="0">
                <a:latin typeface="Arial MT"/>
                <a:cs typeface="Arial MT"/>
              </a:rPr>
              <a:t>categories.</a:t>
            </a:r>
            <a:r>
              <a:rPr sz="2183" spc="-27" dirty="0">
                <a:latin typeface="Arial MT"/>
                <a:cs typeface="Arial MT"/>
              </a:rPr>
              <a:t> </a:t>
            </a:r>
            <a:r>
              <a:rPr sz="2183" dirty="0">
                <a:latin typeface="Arial MT"/>
                <a:cs typeface="Arial MT"/>
              </a:rPr>
              <a:t>The</a:t>
            </a:r>
            <a:r>
              <a:rPr sz="2183" spc="-27" dirty="0">
                <a:latin typeface="Arial MT"/>
                <a:cs typeface="Arial MT"/>
              </a:rPr>
              <a:t> </a:t>
            </a:r>
            <a:r>
              <a:rPr sz="2183" spc="69" dirty="0">
                <a:latin typeface="Arial MT"/>
                <a:cs typeface="Arial MT"/>
              </a:rPr>
              <a:t>goal</a:t>
            </a:r>
            <a:r>
              <a:rPr sz="2183" spc="-27" dirty="0">
                <a:latin typeface="Arial MT"/>
                <a:cs typeface="Arial MT"/>
              </a:rPr>
              <a:t> </a:t>
            </a:r>
            <a:r>
              <a:rPr sz="2183" dirty="0">
                <a:latin typeface="Arial MT"/>
                <a:cs typeface="Arial MT"/>
              </a:rPr>
              <a:t>is</a:t>
            </a:r>
            <a:r>
              <a:rPr sz="2183" spc="-27" dirty="0">
                <a:latin typeface="Arial MT"/>
                <a:cs typeface="Arial MT"/>
              </a:rPr>
              <a:t> </a:t>
            </a:r>
            <a:r>
              <a:rPr sz="2183" spc="136" dirty="0">
                <a:latin typeface="Arial MT"/>
                <a:cs typeface="Arial MT"/>
              </a:rPr>
              <a:t>to</a:t>
            </a:r>
            <a:r>
              <a:rPr sz="2183" spc="-30" dirty="0">
                <a:latin typeface="Arial MT"/>
                <a:cs typeface="Arial MT"/>
              </a:rPr>
              <a:t> </a:t>
            </a:r>
            <a:r>
              <a:rPr sz="2183" spc="64" dirty="0">
                <a:latin typeface="Arial MT"/>
                <a:cs typeface="Arial MT"/>
              </a:rPr>
              <a:t>show</a:t>
            </a:r>
            <a:r>
              <a:rPr sz="2183" spc="-27" dirty="0">
                <a:latin typeface="Arial MT"/>
                <a:cs typeface="Arial MT"/>
              </a:rPr>
              <a:t> </a:t>
            </a:r>
            <a:r>
              <a:rPr sz="2183" spc="76" dirty="0">
                <a:latin typeface="Arial MT"/>
                <a:cs typeface="Arial MT"/>
              </a:rPr>
              <a:t>the </a:t>
            </a:r>
            <a:r>
              <a:rPr sz="2183" spc="64" dirty="0">
                <a:latin typeface="Arial MT"/>
                <a:cs typeface="Arial MT"/>
              </a:rPr>
              <a:t>relationship</a:t>
            </a:r>
            <a:r>
              <a:rPr sz="2183" spc="-27" dirty="0">
                <a:latin typeface="Arial MT"/>
                <a:cs typeface="Arial MT"/>
              </a:rPr>
              <a:t> </a:t>
            </a:r>
            <a:r>
              <a:rPr sz="2183" spc="88" dirty="0">
                <a:latin typeface="Arial MT"/>
                <a:cs typeface="Arial MT"/>
              </a:rPr>
              <a:t>between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91" dirty="0">
                <a:latin typeface="Arial MT"/>
                <a:cs typeface="Arial MT"/>
              </a:rPr>
              <a:t>the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69" dirty="0">
                <a:latin typeface="Arial MT"/>
                <a:cs typeface="Arial MT"/>
              </a:rPr>
              <a:t>speci</a:t>
            </a:r>
            <a:r>
              <a:rPr sz="2183" spc="69" dirty="0">
                <a:latin typeface="Times New Roman"/>
                <a:cs typeface="Times New Roman"/>
              </a:rPr>
              <a:t>f</a:t>
            </a:r>
            <a:r>
              <a:rPr sz="2183" spc="69" dirty="0">
                <a:latin typeface="Arial MT"/>
                <a:cs typeface="Arial MT"/>
              </a:rPr>
              <a:t>ic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67" dirty="0">
                <a:latin typeface="Arial MT"/>
                <a:cs typeface="Arial MT"/>
              </a:rPr>
              <a:t>categories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94" dirty="0">
                <a:latin typeface="Arial MT"/>
                <a:cs typeface="Arial MT"/>
              </a:rPr>
              <a:t>being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88" dirty="0">
                <a:latin typeface="Arial MT"/>
                <a:cs typeface="Arial MT"/>
              </a:rPr>
              <a:t>compared</a:t>
            </a:r>
            <a:r>
              <a:rPr sz="2183" spc="-27" dirty="0">
                <a:latin typeface="Arial MT"/>
                <a:cs typeface="Arial MT"/>
              </a:rPr>
              <a:t> </a:t>
            </a:r>
            <a:r>
              <a:rPr sz="2183" spc="61" dirty="0">
                <a:latin typeface="Arial MT"/>
                <a:cs typeface="Arial MT"/>
              </a:rPr>
              <a:t>and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dirty="0">
                <a:latin typeface="Arial MT"/>
                <a:cs typeface="Arial MT"/>
              </a:rPr>
              <a:t>a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45" dirty="0">
                <a:latin typeface="Arial MT"/>
                <a:cs typeface="Arial MT"/>
              </a:rPr>
              <a:t>measured </a:t>
            </a:r>
            <a:r>
              <a:rPr sz="2183" spc="-6" dirty="0">
                <a:latin typeface="Arial MT"/>
                <a:cs typeface="Arial MT"/>
              </a:rPr>
              <a:t>value.</a:t>
            </a:r>
            <a:endParaRPr sz="2183" dirty="0">
              <a:latin typeface="Arial MT"/>
              <a:cs typeface="Arial MT"/>
            </a:endParaRPr>
          </a:p>
          <a:p>
            <a:pPr marL="350601" indent="-342900">
              <a:spcBef>
                <a:spcPts val="1370"/>
              </a:spcBef>
              <a:buFont typeface="Arial" panose="020B0604020202020204" pitchFamily="34" charset="0"/>
              <a:buChar char="•"/>
            </a:pPr>
            <a:r>
              <a:rPr sz="2183" spc="30" dirty="0">
                <a:latin typeface="Arial MT"/>
                <a:cs typeface="Arial MT"/>
              </a:rPr>
              <a:t>Line</a:t>
            </a:r>
            <a:r>
              <a:rPr sz="2183" spc="-27" dirty="0">
                <a:latin typeface="Arial MT"/>
                <a:cs typeface="Arial MT"/>
              </a:rPr>
              <a:t> </a:t>
            </a:r>
            <a:r>
              <a:rPr sz="2183" spc="69" dirty="0">
                <a:latin typeface="Arial MT"/>
                <a:cs typeface="Arial MT"/>
              </a:rPr>
              <a:t>charts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64" dirty="0">
                <a:latin typeface="Arial MT"/>
                <a:cs typeface="Arial MT"/>
              </a:rPr>
              <a:t>show</a:t>
            </a:r>
            <a:r>
              <a:rPr sz="2183" spc="-27" dirty="0">
                <a:latin typeface="Arial MT"/>
                <a:cs typeface="Arial MT"/>
              </a:rPr>
              <a:t> </a:t>
            </a:r>
            <a:r>
              <a:rPr sz="2183" spc="67" dirty="0">
                <a:latin typeface="Arial MT"/>
                <a:cs typeface="Arial MT"/>
              </a:rPr>
              <a:t>trends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76" dirty="0">
                <a:latin typeface="Arial MT"/>
                <a:cs typeface="Arial MT"/>
              </a:rPr>
              <a:t>in</a:t>
            </a:r>
            <a:r>
              <a:rPr sz="2183" spc="-27" dirty="0">
                <a:latin typeface="Arial MT"/>
                <a:cs typeface="Arial MT"/>
              </a:rPr>
              <a:t> </a:t>
            </a:r>
            <a:r>
              <a:rPr sz="2183" spc="61" dirty="0">
                <a:latin typeface="Arial MT"/>
                <a:cs typeface="Arial MT"/>
              </a:rPr>
              <a:t>data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52" dirty="0">
                <a:latin typeface="Arial MT"/>
                <a:cs typeface="Arial MT"/>
              </a:rPr>
              <a:t>over</a:t>
            </a:r>
            <a:r>
              <a:rPr sz="2183" spc="-27" dirty="0">
                <a:latin typeface="Arial MT"/>
                <a:cs typeface="Arial MT"/>
              </a:rPr>
              <a:t> </a:t>
            </a:r>
            <a:r>
              <a:rPr sz="2183" spc="103" dirty="0">
                <a:latin typeface="Arial MT"/>
                <a:cs typeface="Arial MT"/>
              </a:rPr>
              <a:t>time</a:t>
            </a:r>
            <a:r>
              <a:rPr sz="2183" spc="-24" dirty="0">
                <a:latin typeface="Arial MT"/>
                <a:cs typeface="Arial MT"/>
              </a:rPr>
              <a:t> </a:t>
            </a:r>
            <a:r>
              <a:rPr sz="2183" spc="76" dirty="0">
                <a:latin typeface="Arial MT"/>
                <a:cs typeface="Arial MT"/>
              </a:rPr>
              <a:t>(time</a:t>
            </a:r>
            <a:r>
              <a:rPr sz="2183" spc="-27" dirty="0">
                <a:latin typeface="Arial MT"/>
                <a:cs typeface="Arial MT"/>
              </a:rPr>
              <a:t> </a:t>
            </a:r>
            <a:r>
              <a:rPr sz="2183" spc="-6" dirty="0">
                <a:latin typeface="Arial MT"/>
                <a:cs typeface="Arial MT"/>
              </a:rPr>
              <a:t>series).</a:t>
            </a:r>
            <a:endParaRPr sz="2183" dirty="0">
              <a:latin typeface="Arial MT"/>
              <a:cs typeface="Arial MT"/>
            </a:endParaRPr>
          </a:p>
          <a:p>
            <a:pPr>
              <a:spcBef>
                <a:spcPts val="330"/>
              </a:spcBef>
            </a:pPr>
            <a:endParaRPr sz="2183" dirty="0">
              <a:latin typeface="Arial MT"/>
              <a:cs typeface="Arial M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EDA with Data Visualization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64107" y="5786309"/>
            <a:ext cx="110418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89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 URL: https://github.com/pymamad/IBM-Applied-Data-Science-Capstone/blob/21c41626ded8f2cbe4751f201a0d422575f8dc62/jupyter-labs-eda-sql-coursera_sqllite.ipynb</a:t>
            </a:r>
          </a:p>
        </p:txBody>
      </p:sp>
    </p:spTree>
    <p:extLst>
      <p:ext uri="{BB962C8B-B14F-4D97-AF65-F5344CB8AC3E}">
        <p14:creationId xmlns:p14="http://schemas.microsoft.com/office/powerpoint/2010/main" val="1586624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8678" y="1232431"/>
            <a:ext cx="10917351" cy="5068491"/>
          </a:xfrm>
          <a:prstGeom prst="rect">
            <a:avLst/>
          </a:prstGeom>
        </p:spPr>
        <p:txBody>
          <a:bodyPr vert="horz" wrap="square" lIns="0" tIns="143244" rIns="0" bIns="0" rtlCol="0">
            <a:spAutoFit/>
          </a:bodyPr>
          <a:lstStyle/>
          <a:p>
            <a:pPr marL="7701">
              <a:spcBef>
                <a:spcPts val="1128"/>
              </a:spcBef>
            </a:pPr>
            <a:r>
              <a:rPr sz="1698" spc="67" dirty="0">
                <a:latin typeface="Arial MT"/>
                <a:cs typeface="Arial MT"/>
              </a:rPr>
              <a:t>Performed</a:t>
            </a:r>
            <a:r>
              <a:rPr sz="1698" spc="-76" dirty="0">
                <a:latin typeface="Arial MT"/>
                <a:cs typeface="Arial MT"/>
              </a:rPr>
              <a:t> </a:t>
            </a:r>
            <a:r>
              <a:rPr sz="1698" dirty="0">
                <a:latin typeface="Arial MT"/>
                <a:cs typeface="Arial MT"/>
              </a:rPr>
              <a:t>SQL</a:t>
            </a:r>
            <a:r>
              <a:rPr sz="1698" spc="-73" dirty="0">
                <a:latin typeface="Arial MT"/>
                <a:cs typeface="Arial MT"/>
              </a:rPr>
              <a:t> </a:t>
            </a:r>
            <a:r>
              <a:rPr sz="1698" spc="55" dirty="0">
                <a:latin typeface="Arial MT"/>
                <a:cs typeface="Arial MT"/>
              </a:rPr>
              <a:t>queries:</a:t>
            </a:r>
            <a:endParaRPr sz="1698" dirty="0">
              <a:latin typeface="Arial MT"/>
              <a:cs typeface="Arial MT"/>
            </a:endParaRPr>
          </a:p>
          <a:p>
            <a:pPr marL="640746" indent="-175974">
              <a:spcBef>
                <a:spcPts val="943"/>
              </a:spcBef>
              <a:buChar char="•"/>
              <a:tabLst>
                <a:tab pos="640746" algn="l"/>
              </a:tabLst>
            </a:pPr>
            <a:r>
              <a:rPr sz="1516" spc="30" dirty="0">
                <a:latin typeface="Arial MT"/>
                <a:cs typeface="Arial MT"/>
              </a:rPr>
              <a:t>Displaying</a:t>
            </a:r>
            <a:r>
              <a:rPr sz="1516" spc="3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the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names</a:t>
            </a:r>
            <a:r>
              <a:rPr sz="1516" spc="3" dirty="0">
                <a:latin typeface="Arial MT"/>
                <a:cs typeface="Arial MT"/>
              </a:rPr>
              <a:t> </a:t>
            </a:r>
            <a:r>
              <a:rPr sz="1516" spc="82" dirty="0">
                <a:latin typeface="Arial MT"/>
                <a:cs typeface="Arial MT"/>
              </a:rPr>
              <a:t>of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the</a:t>
            </a:r>
            <a:r>
              <a:rPr sz="1516" spc="3" dirty="0">
                <a:latin typeface="Arial MT"/>
                <a:cs typeface="Arial MT"/>
              </a:rPr>
              <a:t> </a:t>
            </a:r>
            <a:r>
              <a:rPr sz="1516" spc="52" dirty="0">
                <a:latin typeface="Arial MT"/>
                <a:cs typeface="Arial MT"/>
              </a:rPr>
              <a:t>unique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spc="52" dirty="0">
                <a:latin typeface="Arial MT"/>
                <a:cs typeface="Arial MT"/>
              </a:rPr>
              <a:t>launch</a:t>
            </a:r>
            <a:r>
              <a:rPr sz="1516" spc="3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sites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spc="52" dirty="0">
                <a:latin typeface="Arial MT"/>
                <a:cs typeface="Arial MT"/>
              </a:rPr>
              <a:t>in</a:t>
            </a:r>
            <a:r>
              <a:rPr sz="1516" spc="3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the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spc="30" dirty="0">
                <a:latin typeface="Arial MT"/>
                <a:cs typeface="Arial MT"/>
              </a:rPr>
              <a:t>space</a:t>
            </a:r>
            <a:r>
              <a:rPr sz="1516" spc="3" dirty="0">
                <a:latin typeface="Arial MT"/>
                <a:cs typeface="Arial MT"/>
              </a:rPr>
              <a:t> </a:t>
            </a:r>
            <a:r>
              <a:rPr sz="1516" spc="30" dirty="0">
                <a:latin typeface="Arial MT"/>
                <a:cs typeface="Arial MT"/>
              </a:rPr>
              <a:t>mission</a:t>
            </a:r>
            <a:endParaRPr sz="1516" dirty="0">
              <a:latin typeface="Arial MT"/>
              <a:cs typeface="Arial MT"/>
            </a:endParaRPr>
          </a:p>
          <a:p>
            <a:pPr marL="640746" indent="-175974">
              <a:spcBef>
                <a:spcPts val="937"/>
              </a:spcBef>
              <a:buChar char="•"/>
              <a:tabLst>
                <a:tab pos="640746" algn="l"/>
              </a:tabLst>
            </a:pPr>
            <a:r>
              <a:rPr sz="1516" spc="30" dirty="0">
                <a:latin typeface="Arial MT"/>
                <a:cs typeface="Arial MT"/>
              </a:rPr>
              <a:t>Displaying</a:t>
            </a:r>
            <a:r>
              <a:rPr sz="1516" spc="-6" dirty="0">
                <a:latin typeface="Arial MT"/>
                <a:cs typeface="Arial MT"/>
              </a:rPr>
              <a:t> </a:t>
            </a:r>
            <a:r>
              <a:rPr sz="1516" spc="39" dirty="0">
                <a:latin typeface="Arial MT"/>
                <a:cs typeface="Arial MT"/>
              </a:rPr>
              <a:t>5</a:t>
            </a:r>
            <a:r>
              <a:rPr sz="1516" spc="-3" dirty="0">
                <a:latin typeface="Arial MT"/>
                <a:cs typeface="Arial MT"/>
              </a:rPr>
              <a:t> </a:t>
            </a:r>
            <a:r>
              <a:rPr sz="1516" spc="42" dirty="0">
                <a:latin typeface="Arial MT"/>
                <a:cs typeface="Arial MT"/>
              </a:rPr>
              <a:t>records</a:t>
            </a:r>
            <a:r>
              <a:rPr sz="1516" spc="-3" dirty="0">
                <a:latin typeface="Arial MT"/>
                <a:cs typeface="Arial MT"/>
              </a:rPr>
              <a:t> </a:t>
            </a:r>
            <a:r>
              <a:rPr sz="1516" spc="42" dirty="0">
                <a:latin typeface="Arial MT"/>
                <a:cs typeface="Arial MT"/>
              </a:rPr>
              <a:t>where</a:t>
            </a:r>
            <a:r>
              <a:rPr sz="1516" spc="-3" dirty="0">
                <a:latin typeface="Arial MT"/>
                <a:cs typeface="Arial MT"/>
              </a:rPr>
              <a:t> </a:t>
            </a:r>
            <a:r>
              <a:rPr sz="1516" spc="52" dirty="0">
                <a:latin typeface="Arial MT"/>
                <a:cs typeface="Arial MT"/>
              </a:rPr>
              <a:t>launch</a:t>
            </a:r>
            <a:r>
              <a:rPr sz="1516" spc="-3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sites</a:t>
            </a:r>
            <a:r>
              <a:rPr sz="1516" spc="-3" dirty="0">
                <a:latin typeface="Arial MT"/>
                <a:cs typeface="Arial MT"/>
              </a:rPr>
              <a:t> </a:t>
            </a:r>
            <a:r>
              <a:rPr sz="1516" spc="64" dirty="0">
                <a:latin typeface="Arial MT"/>
                <a:cs typeface="Arial MT"/>
              </a:rPr>
              <a:t>begin</a:t>
            </a:r>
            <a:r>
              <a:rPr sz="1516" spc="-6" dirty="0">
                <a:latin typeface="Arial MT"/>
                <a:cs typeface="Arial MT"/>
              </a:rPr>
              <a:t> </a:t>
            </a:r>
            <a:r>
              <a:rPr sz="1516" spc="79" dirty="0">
                <a:latin typeface="Arial MT"/>
                <a:cs typeface="Arial MT"/>
              </a:rPr>
              <a:t>with</a:t>
            </a:r>
            <a:r>
              <a:rPr sz="1516" spc="-3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the</a:t>
            </a:r>
            <a:r>
              <a:rPr sz="1516" spc="-3" dirty="0">
                <a:latin typeface="Arial MT"/>
                <a:cs typeface="Arial MT"/>
              </a:rPr>
              <a:t> </a:t>
            </a:r>
            <a:r>
              <a:rPr sz="1516" spc="55" dirty="0">
                <a:latin typeface="Arial MT"/>
                <a:cs typeface="Arial MT"/>
              </a:rPr>
              <a:t>string</a:t>
            </a:r>
            <a:r>
              <a:rPr sz="1516" spc="-3" dirty="0">
                <a:latin typeface="Arial MT"/>
                <a:cs typeface="Arial MT"/>
              </a:rPr>
              <a:t> </a:t>
            </a:r>
            <a:r>
              <a:rPr sz="1516" spc="-6" dirty="0">
                <a:latin typeface="Arial MT"/>
                <a:cs typeface="Arial MT"/>
              </a:rPr>
              <a:t>‘CCA'</a:t>
            </a:r>
            <a:endParaRPr sz="1516" dirty="0">
              <a:latin typeface="Arial MT"/>
              <a:cs typeface="Arial MT"/>
            </a:endParaRPr>
          </a:p>
          <a:p>
            <a:pPr marL="640746" indent="-175974">
              <a:spcBef>
                <a:spcPts val="937"/>
              </a:spcBef>
              <a:buChar char="•"/>
              <a:tabLst>
                <a:tab pos="640746" algn="l"/>
              </a:tabLst>
            </a:pPr>
            <a:r>
              <a:rPr sz="1516" spc="30" dirty="0">
                <a:latin typeface="Arial MT"/>
                <a:cs typeface="Arial MT"/>
              </a:rPr>
              <a:t>Displaying</a:t>
            </a:r>
            <a:r>
              <a:rPr sz="1516" spc="-21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the</a:t>
            </a:r>
            <a:r>
              <a:rPr sz="1516" spc="-18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total</a:t>
            </a:r>
            <a:r>
              <a:rPr sz="1516" spc="-21" dirty="0">
                <a:latin typeface="Arial MT"/>
                <a:cs typeface="Arial MT"/>
              </a:rPr>
              <a:t> </a:t>
            </a:r>
            <a:r>
              <a:rPr sz="1516" spc="36" dirty="0">
                <a:latin typeface="Arial MT"/>
                <a:cs typeface="Arial MT"/>
              </a:rPr>
              <a:t>payload</a:t>
            </a:r>
            <a:r>
              <a:rPr sz="1516" spc="-18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mass</a:t>
            </a:r>
            <a:r>
              <a:rPr sz="1516" spc="-21" dirty="0">
                <a:latin typeface="Arial MT"/>
                <a:cs typeface="Arial MT"/>
              </a:rPr>
              <a:t> </a:t>
            </a:r>
            <a:r>
              <a:rPr sz="1516" spc="52" dirty="0">
                <a:latin typeface="Arial MT"/>
                <a:cs typeface="Arial MT"/>
              </a:rPr>
              <a:t>carried</a:t>
            </a:r>
            <a:r>
              <a:rPr sz="1516" spc="-18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by</a:t>
            </a:r>
            <a:r>
              <a:rPr sz="1516" spc="-21" dirty="0">
                <a:latin typeface="Arial MT"/>
                <a:cs typeface="Arial MT"/>
              </a:rPr>
              <a:t> </a:t>
            </a:r>
            <a:r>
              <a:rPr sz="1516" spc="42" dirty="0">
                <a:latin typeface="Arial MT"/>
                <a:cs typeface="Arial MT"/>
              </a:rPr>
              <a:t>boosters</a:t>
            </a:r>
            <a:r>
              <a:rPr sz="1516" spc="-18" dirty="0">
                <a:latin typeface="Arial MT"/>
                <a:cs typeface="Arial MT"/>
              </a:rPr>
              <a:t> </a:t>
            </a:r>
            <a:r>
              <a:rPr sz="1516" spc="52" dirty="0">
                <a:latin typeface="Arial MT"/>
                <a:cs typeface="Arial MT"/>
              </a:rPr>
              <a:t>launched</a:t>
            </a:r>
            <a:r>
              <a:rPr sz="1516" spc="-21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by</a:t>
            </a:r>
            <a:r>
              <a:rPr sz="1516" spc="-18" dirty="0">
                <a:latin typeface="Arial MT"/>
                <a:cs typeface="Arial MT"/>
              </a:rPr>
              <a:t> </a:t>
            </a:r>
            <a:r>
              <a:rPr sz="1516" spc="-12" dirty="0">
                <a:latin typeface="Arial MT"/>
                <a:cs typeface="Arial MT"/>
              </a:rPr>
              <a:t>NASA</a:t>
            </a:r>
            <a:r>
              <a:rPr sz="1516" spc="-21" dirty="0">
                <a:latin typeface="Arial MT"/>
                <a:cs typeface="Arial MT"/>
              </a:rPr>
              <a:t> </a:t>
            </a:r>
            <a:r>
              <a:rPr sz="1516" spc="-6" dirty="0">
                <a:latin typeface="Arial MT"/>
                <a:cs typeface="Arial MT"/>
              </a:rPr>
              <a:t>(CRS)</a:t>
            </a:r>
            <a:endParaRPr sz="1516" dirty="0">
              <a:latin typeface="Arial MT"/>
              <a:cs typeface="Arial MT"/>
            </a:endParaRPr>
          </a:p>
          <a:p>
            <a:pPr marL="640746" indent="-175974">
              <a:spcBef>
                <a:spcPts val="937"/>
              </a:spcBef>
              <a:buChar char="•"/>
              <a:tabLst>
                <a:tab pos="640746" algn="l"/>
              </a:tabLst>
            </a:pPr>
            <a:r>
              <a:rPr sz="1516" spc="30" dirty="0">
                <a:latin typeface="Arial MT"/>
                <a:cs typeface="Arial MT"/>
              </a:rPr>
              <a:t>Displaying</a:t>
            </a:r>
            <a:r>
              <a:rPr sz="1516" spc="-9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average</a:t>
            </a:r>
            <a:r>
              <a:rPr sz="1516" spc="-9" dirty="0">
                <a:latin typeface="Arial MT"/>
                <a:cs typeface="Arial MT"/>
              </a:rPr>
              <a:t> </a:t>
            </a:r>
            <a:r>
              <a:rPr sz="1516" spc="36" dirty="0">
                <a:latin typeface="Arial MT"/>
                <a:cs typeface="Arial MT"/>
              </a:rPr>
              <a:t>payload</a:t>
            </a:r>
            <a:r>
              <a:rPr sz="1516" spc="-6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mass</a:t>
            </a:r>
            <a:r>
              <a:rPr sz="1516" spc="-9" dirty="0">
                <a:latin typeface="Arial MT"/>
                <a:cs typeface="Arial MT"/>
              </a:rPr>
              <a:t> </a:t>
            </a:r>
            <a:r>
              <a:rPr sz="1516" spc="52" dirty="0">
                <a:latin typeface="Arial MT"/>
                <a:cs typeface="Arial MT"/>
              </a:rPr>
              <a:t>carried</a:t>
            </a:r>
            <a:r>
              <a:rPr sz="1516" spc="-9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by</a:t>
            </a:r>
            <a:r>
              <a:rPr sz="1516" spc="-6" dirty="0">
                <a:latin typeface="Arial MT"/>
                <a:cs typeface="Arial MT"/>
              </a:rPr>
              <a:t> </a:t>
            </a:r>
            <a:r>
              <a:rPr sz="1516" spc="58" dirty="0">
                <a:latin typeface="Arial MT"/>
                <a:cs typeface="Arial MT"/>
              </a:rPr>
              <a:t>booster</a:t>
            </a:r>
            <a:r>
              <a:rPr sz="1516" spc="-9" dirty="0">
                <a:latin typeface="Arial MT"/>
                <a:cs typeface="Arial MT"/>
              </a:rPr>
              <a:t> </a:t>
            </a:r>
            <a:r>
              <a:rPr sz="1516" spc="30" dirty="0">
                <a:latin typeface="Arial MT"/>
                <a:cs typeface="Arial MT"/>
              </a:rPr>
              <a:t>version</a:t>
            </a:r>
            <a:r>
              <a:rPr sz="1516" spc="-9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F9</a:t>
            </a:r>
            <a:r>
              <a:rPr sz="1516" spc="-6" dirty="0">
                <a:latin typeface="Arial MT"/>
                <a:cs typeface="Arial MT"/>
              </a:rPr>
              <a:t> </a:t>
            </a:r>
            <a:r>
              <a:rPr sz="1516" spc="-12" dirty="0">
                <a:latin typeface="Arial MT"/>
                <a:cs typeface="Arial MT"/>
              </a:rPr>
              <a:t>v1.1</a:t>
            </a:r>
            <a:endParaRPr sz="1516" dirty="0">
              <a:latin typeface="Arial MT"/>
              <a:cs typeface="Arial MT"/>
            </a:endParaRPr>
          </a:p>
          <a:p>
            <a:pPr marL="640746" indent="-175974">
              <a:spcBef>
                <a:spcPts val="937"/>
              </a:spcBef>
              <a:buChar char="•"/>
              <a:tabLst>
                <a:tab pos="640746" algn="l"/>
              </a:tabLst>
            </a:pPr>
            <a:r>
              <a:rPr sz="1516" spc="42" dirty="0">
                <a:latin typeface="Arial MT"/>
                <a:cs typeface="Arial MT"/>
              </a:rPr>
              <a:t>Listing</a:t>
            </a:r>
            <a:r>
              <a:rPr sz="1516" spc="-15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the</a:t>
            </a:r>
            <a:r>
              <a:rPr sz="1516" spc="-12" dirty="0">
                <a:latin typeface="Arial MT"/>
                <a:cs typeface="Arial MT"/>
              </a:rPr>
              <a:t> </a:t>
            </a:r>
            <a:r>
              <a:rPr sz="1516" spc="52" dirty="0">
                <a:latin typeface="Arial MT"/>
                <a:cs typeface="Arial MT"/>
              </a:rPr>
              <a:t>date</a:t>
            </a:r>
            <a:r>
              <a:rPr sz="1516" spc="-15" dirty="0">
                <a:latin typeface="Arial MT"/>
                <a:cs typeface="Arial MT"/>
              </a:rPr>
              <a:t> </a:t>
            </a:r>
            <a:r>
              <a:rPr sz="1516" spc="52" dirty="0">
                <a:latin typeface="Arial MT"/>
                <a:cs typeface="Arial MT"/>
              </a:rPr>
              <a:t>when</a:t>
            </a:r>
            <a:r>
              <a:rPr sz="1516" spc="-12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the</a:t>
            </a:r>
            <a:r>
              <a:rPr sz="1516" spc="-12" dirty="0">
                <a:latin typeface="Arial MT"/>
                <a:cs typeface="Arial MT"/>
              </a:rPr>
              <a:t> </a:t>
            </a:r>
            <a:r>
              <a:rPr sz="1516" spc="30" dirty="0">
                <a:latin typeface="Times New Roman"/>
                <a:cs typeface="Times New Roman"/>
              </a:rPr>
              <a:t>f</a:t>
            </a:r>
            <a:r>
              <a:rPr sz="1516" spc="30" dirty="0">
                <a:latin typeface="Arial MT"/>
                <a:cs typeface="Arial MT"/>
              </a:rPr>
              <a:t>irst</a:t>
            </a:r>
            <a:r>
              <a:rPr sz="1516" spc="-15" dirty="0">
                <a:latin typeface="Arial MT"/>
                <a:cs typeface="Arial MT"/>
              </a:rPr>
              <a:t> </a:t>
            </a:r>
            <a:r>
              <a:rPr sz="1516" spc="36" dirty="0">
                <a:latin typeface="Arial MT"/>
                <a:cs typeface="Arial MT"/>
              </a:rPr>
              <a:t>successful</a:t>
            </a:r>
            <a:r>
              <a:rPr sz="1516" spc="-12" dirty="0">
                <a:latin typeface="Arial MT"/>
                <a:cs typeface="Arial MT"/>
              </a:rPr>
              <a:t> </a:t>
            </a:r>
            <a:r>
              <a:rPr sz="1516" spc="55" dirty="0">
                <a:latin typeface="Arial MT"/>
                <a:cs typeface="Arial MT"/>
              </a:rPr>
              <a:t>landing</a:t>
            </a:r>
            <a:r>
              <a:rPr sz="1516" spc="-15" dirty="0">
                <a:latin typeface="Arial MT"/>
                <a:cs typeface="Arial MT"/>
              </a:rPr>
              <a:t> </a:t>
            </a:r>
            <a:r>
              <a:rPr sz="1516" spc="73" dirty="0">
                <a:latin typeface="Arial MT"/>
                <a:cs typeface="Arial MT"/>
              </a:rPr>
              <a:t>outcome</a:t>
            </a:r>
            <a:r>
              <a:rPr sz="1516" spc="-12" dirty="0">
                <a:latin typeface="Arial MT"/>
                <a:cs typeface="Arial MT"/>
              </a:rPr>
              <a:t> </a:t>
            </a:r>
            <a:r>
              <a:rPr sz="1516" spc="52" dirty="0">
                <a:latin typeface="Arial MT"/>
                <a:cs typeface="Arial MT"/>
              </a:rPr>
              <a:t>in</a:t>
            </a:r>
            <a:r>
              <a:rPr sz="1516" spc="-12" dirty="0">
                <a:latin typeface="Arial MT"/>
                <a:cs typeface="Arial MT"/>
              </a:rPr>
              <a:t> </a:t>
            </a:r>
            <a:r>
              <a:rPr sz="1516" spc="67" dirty="0">
                <a:latin typeface="Arial MT"/>
                <a:cs typeface="Arial MT"/>
              </a:rPr>
              <a:t>ground</a:t>
            </a:r>
            <a:r>
              <a:rPr sz="1516" spc="-15" dirty="0">
                <a:latin typeface="Arial MT"/>
                <a:cs typeface="Arial MT"/>
              </a:rPr>
              <a:t> </a:t>
            </a:r>
            <a:r>
              <a:rPr sz="1516" spc="58" dirty="0">
                <a:latin typeface="Arial MT"/>
                <a:cs typeface="Arial MT"/>
              </a:rPr>
              <a:t>pad</a:t>
            </a:r>
            <a:r>
              <a:rPr sz="1516" spc="-12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was</a:t>
            </a:r>
            <a:r>
              <a:rPr sz="1516" spc="-12" dirty="0">
                <a:latin typeface="Arial MT"/>
                <a:cs typeface="Arial MT"/>
              </a:rPr>
              <a:t> </a:t>
            </a:r>
            <a:r>
              <a:rPr sz="1516" spc="30" dirty="0">
                <a:latin typeface="Arial MT"/>
                <a:cs typeface="Arial MT"/>
              </a:rPr>
              <a:t>achieved</a:t>
            </a:r>
            <a:endParaRPr sz="1516" dirty="0">
              <a:latin typeface="Arial MT"/>
              <a:cs typeface="Arial MT"/>
            </a:endParaRPr>
          </a:p>
          <a:p>
            <a:pPr marL="640746" marR="3081" indent="-176359">
              <a:lnSpc>
                <a:spcPct val="109900"/>
              </a:lnSpc>
              <a:spcBef>
                <a:spcPts val="755"/>
              </a:spcBef>
              <a:buChar char="•"/>
              <a:tabLst>
                <a:tab pos="640746" algn="l"/>
              </a:tabLst>
            </a:pPr>
            <a:r>
              <a:rPr sz="1516" spc="42" dirty="0">
                <a:latin typeface="Arial MT"/>
                <a:cs typeface="Arial MT"/>
              </a:rPr>
              <a:t>Listing</a:t>
            </a:r>
            <a:r>
              <a:rPr sz="1516" spc="3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the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names</a:t>
            </a:r>
            <a:r>
              <a:rPr sz="1516" spc="3" dirty="0">
                <a:latin typeface="Arial MT"/>
                <a:cs typeface="Arial MT"/>
              </a:rPr>
              <a:t> </a:t>
            </a:r>
            <a:r>
              <a:rPr sz="1516" spc="82" dirty="0">
                <a:latin typeface="Arial MT"/>
                <a:cs typeface="Arial MT"/>
              </a:rPr>
              <a:t>of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the</a:t>
            </a:r>
            <a:r>
              <a:rPr sz="1516" spc="3" dirty="0">
                <a:latin typeface="Arial MT"/>
                <a:cs typeface="Arial MT"/>
              </a:rPr>
              <a:t> </a:t>
            </a:r>
            <a:r>
              <a:rPr sz="1516" spc="42" dirty="0">
                <a:latin typeface="Arial MT"/>
                <a:cs typeface="Arial MT"/>
              </a:rPr>
              <a:t>boosters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spc="76" dirty="0">
                <a:latin typeface="Arial MT"/>
                <a:cs typeface="Arial MT"/>
              </a:rPr>
              <a:t>which</a:t>
            </a:r>
            <a:r>
              <a:rPr sz="1516" spc="3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have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success</a:t>
            </a:r>
            <a:r>
              <a:rPr sz="1516" spc="3" dirty="0">
                <a:latin typeface="Arial MT"/>
                <a:cs typeface="Arial MT"/>
              </a:rPr>
              <a:t> </a:t>
            </a:r>
            <a:r>
              <a:rPr sz="1516" spc="52" dirty="0">
                <a:latin typeface="Arial MT"/>
                <a:cs typeface="Arial MT"/>
              </a:rPr>
              <a:t>in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spc="58" dirty="0">
                <a:latin typeface="Arial MT"/>
                <a:cs typeface="Arial MT"/>
              </a:rPr>
              <a:t>drone</a:t>
            </a:r>
            <a:r>
              <a:rPr sz="1516" spc="3" dirty="0">
                <a:latin typeface="Arial MT"/>
                <a:cs typeface="Arial MT"/>
              </a:rPr>
              <a:t> </a:t>
            </a:r>
            <a:r>
              <a:rPr sz="1516" spc="39" dirty="0">
                <a:latin typeface="Arial MT"/>
                <a:cs typeface="Arial MT"/>
              </a:rPr>
              <a:t>ship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spc="39" dirty="0">
                <a:latin typeface="Arial MT"/>
                <a:cs typeface="Arial MT"/>
              </a:rPr>
              <a:t>and</a:t>
            </a:r>
            <a:r>
              <a:rPr sz="1516" spc="3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have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spc="36" dirty="0">
                <a:latin typeface="Arial MT"/>
                <a:cs typeface="Arial MT"/>
              </a:rPr>
              <a:t>payload</a:t>
            </a:r>
            <a:r>
              <a:rPr sz="1516" spc="3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mass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spc="42" dirty="0">
                <a:latin typeface="Arial MT"/>
                <a:cs typeface="Arial MT"/>
              </a:rPr>
              <a:t>greater</a:t>
            </a:r>
            <a:r>
              <a:rPr sz="1516" spc="3" dirty="0">
                <a:latin typeface="Arial MT"/>
                <a:cs typeface="Arial MT"/>
              </a:rPr>
              <a:t> </a:t>
            </a:r>
            <a:r>
              <a:rPr sz="1516" spc="52" dirty="0">
                <a:latin typeface="Arial MT"/>
                <a:cs typeface="Arial MT"/>
              </a:rPr>
              <a:t>than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spc="154" dirty="0">
                <a:latin typeface="Arial MT"/>
                <a:cs typeface="Arial MT"/>
              </a:rPr>
              <a:t>4000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spc="58" dirty="0">
                <a:latin typeface="Arial MT"/>
                <a:cs typeface="Arial MT"/>
              </a:rPr>
              <a:t>but </a:t>
            </a:r>
            <a:r>
              <a:rPr sz="1516" dirty="0">
                <a:latin typeface="Arial MT"/>
                <a:cs typeface="Arial MT"/>
              </a:rPr>
              <a:t>less</a:t>
            </a:r>
            <a:r>
              <a:rPr sz="1516" spc="-21" dirty="0">
                <a:latin typeface="Arial MT"/>
                <a:cs typeface="Arial MT"/>
              </a:rPr>
              <a:t> </a:t>
            </a:r>
            <a:r>
              <a:rPr sz="1516" spc="52" dirty="0">
                <a:latin typeface="Arial MT"/>
                <a:cs typeface="Arial MT"/>
              </a:rPr>
              <a:t>than</a:t>
            </a:r>
            <a:r>
              <a:rPr sz="1516" spc="-21" dirty="0">
                <a:latin typeface="Arial MT"/>
                <a:cs typeface="Arial MT"/>
              </a:rPr>
              <a:t> </a:t>
            </a:r>
            <a:r>
              <a:rPr sz="1516" spc="146" dirty="0">
                <a:latin typeface="Arial MT"/>
                <a:cs typeface="Arial MT"/>
              </a:rPr>
              <a:t>6000</a:t>
            </a:r>
            <a:endParaRPr sz="1516" dirty="0">
              <a:latin typeface="Arial MT"/>
              <a:cs typeface="Arial MT"/>
            </a:endParaRPr>
          </a:p>
          <a:p>
            <a:pPr marL="640746" indent="-175974">
              <a:spcBef>
                <a:spcPts val="937"/>
              </a:spcBef>
              <a:buChar char="•"/>
              <a:tabLst>
                <a:tab pos="640746" algn="l"/>
              </a:tabLst>
            </a:pPr>
            <a:r>
              <a:rPr sz="1516" spc="42" dirty="0">
                <a:latin typeface="Arial MT"/>
                <a:cs typeface="Arial MT"/>
              </a:rPr>
              <a:t>Listing</a:t>
            </a:r>
            <a:r>
              <a:rPr sz="1516" spc="-15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the</a:t>
            </a:r>
            <a:r>
              <a:rPr sz="1516" spc="-12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total</a:t>
            </a:r>
            <a:r>
              <a:rPr sz="1516" spc="-15" dirty="0">
                <a:latin typeface="Arial MT"/>
                <a:cs typeface="Arial MT"/>
              </a:rPr>
              <a:t> </a:t>
            </a:r>
            <a:r>
              <a:rPr sz="1516" spc="67" dirty="0">
                <a:latin typeface="Arial MT"/>
                <a:cs typeface="Arial MT"/>
              </a:rPr>
              <a:t>number</a:t>
            </a:r>
            <a:r>
              <a:rPr sz="1516" spc="-12" dirty="0">
                <a:latin typeface="Arial MT"/>
                <a:cs typeface="Arial MT"/>
              </a:rPr>
              <a:t> </a:t>
            </a:r>
            <a:r>
              <a:rPr sz="1516" spc="82" dirty="0">
                <a:latin typeface="Arial MT"/>
                <a:cs typeface="Arial MT"/>
              </a:rPr>
              <a:t>of</a:t>
            </a:r>
            <a:r>
              <a:rPr sz="1516" spc="-15" dirty="0">
                <a:latin typeface="Arial MT"/>
                <a:cs typeface="Arial MT"/>
              </a:rPr>
              <a:t> </a:t>
            </a:r>
            <a:r>
              <a:rPr sz="1516" spc="36" dirty="0">
                <a:latin typeface="Arial MT"/>
                <a:cs typeface="Arial MT"/>
              </a:rPr>
              <a:t>successful</a:t>
            </a:r>
            <a:r>
              <a:rPr sz="1516" spc="-12" dirty="0">
                <a:latin typeface="Arial MT"/>
                <a:cs typeface="Arial MT"/>
              </a:rPr>
              <a:t> </a:t>
            </a:r>
            <a:r>
              <a:rPr sz="1516" spc="39" dirty="0">
                <a:latin typeface="Arial MT"/>
                <a:cs typeface="Arial MT"/>
              </a:rPr>
              <a:t>and</a:t>
            </a:r>
            <a:r>
              <a:rPr sz="1516" spc="-15" dirty="0">
                <a:latin typeface="Arial MT"/>
                <a:cs typeface="Arial MT"/>
              </a:rPr>
              <a:t> </a:t>
            </a:r>
            <a:r>
              <a:rPr sz="1516" spc="33" dirty="0">
                <a:latin typeface="Arial MT"/>
                <a:cs typeface="Arial MT"/>
              </a:rPr>
              <a:t>failure</a:t>
            </a:r>
            <a:r>
              <a:rPr sz="1516" spc="-12" dirty="0">
                <a:latin typeface="Arial MT"/>
                <a:cs typeface="Arial MT"/>
              </a:rPr>
              <a:t> </a:t>
            </a:r>
            <a:r>
              <a:rPr sz="1516" spc="36" dirty="0">
                <a:latin typeface="Arial MT"/>
                <a:cs typeface="Arial MT"/>
              </a:rPr>
              <a:t>mission</a:t>
            </a:r>
            <a:r>
              <a:rPr sz="1516" spc="-15" dirty="0">
                <a:latin typeface="Arial MT"/>
                <a:cs typeface="Arial MT"/>
              </a:rPr>
              <a:t> </a:t>
            </a:r>
            <a:r>
              <a:rPr sz="1516" spc="55" dirty="0">
                <a:latin typeface="Arial MT"/>
                <a:cs typeface="Arial MT"/>
              </a:rPr>
              <a:t>outcomes</a:t>
            </a:r>
            <a:endParaRPr sz="1516" dirty="0">
              <a:latin typeface="Arial MT"/>
              <a:cs typeface="Arial MT"/>
            </a:endParaRPr>
          </a:p>
          <a:p>
            <a:pPr marL="640746" indent="-175974">
              <a:spcBef>
                <a:spcPts val="937"/>
              </a:spcBef>
              <a:buChar char="•"/>
              <a:tabLst>
                <a:tab pos="640746" algn="l"/>
              </a:tabLst>
            </a:pPr>
            <a:r>
              <a:rPr sz="1516" spc="42" dirty="0">
                <a:latin typeface="Arial MT"/>
                <a:cs typeface="Arial MT"/>
              </a:rPr>
              <a:t>Listing</a:t>
            </a:r>
            <a:r>
              <a:rPr sz="1516" spc="9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the</a:t>
            </a:r>
            <a:r>
              <a:rPr sz="1516" spc="12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names</a:t>
            </a:r>
            <a:r>
              <a:rPr sz="1516" spc="12" dirty="0">
                <a:latin typeface="Arial MT"/>
                <a:cs typeface="Arial MT"/>
              </a:rPr>
              <a:t> </a:t>
            </a:r>
            <a:r>
              <a:rPr sz="1516" spc="82" dirty="0">
                <a:latin typeface="Arial MT"/>
                <a:cs typeface="Arial MT"/>
              </a:rPr>
              <a:t>of</a:t>
            </a:r>
            <a:r>
              <a:rPr sz="1516" spc="9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the</a:t>
            </a:r>
            <a:r>
              <a:rPr sz="1516" spc="12" dirty="0">
                <a:latin typeface="Arial MT"/>
                <a:cs typeface="Arial MT"/>
              </a:rPr>
              <a:t> </a:t>
            </a:r>
            <a:r>
              <a:rPr sz="1516" spc="58" dirty="0">
                <a:latin typeface="Arial MT"/>
                <a:cs typeface="Arial MT"/>
              </a:rPr>
              <a:t>booster</a:t>
            </a:r>
            <a:r>
              <a:rPr sz="1516" spc="12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versions</a:t>
            </a:r>
            <a:r>
              <a:rPr sz="1516" spc="9" dirty="0">
                <a:latin typeface="Arial MT"/>
                <a:cs typeface="Arial MT"/>
              </a:rPr>
              <a:t> </a:t>
            </a:r>
            <a:r>
              <a:rPr sz="1516" spc="76" dirty="0">
                <a:latin typeface="Arial MT"/>
                <a:cs typeface="Arial MT"/>
              </a:rPr>
              <a:t>which</a:t>
            </a:r>
            <a:r>
              <a:rPr sz="1516" spc="12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have</a:t>
            </a:r>
            <a:r>
              <a:rPr sz="1516" spc="12" dirty="0">
                <a:latin typeface="Arial MT"/>
                <a:cs typeface="Arial MT"/>
              </a:rPr>
              <a:t> </a:t>
            </a:r>
            <a:r>
              <a:rPr sz="1516" spc="52" dirty="0">
                <a:latin typeface="Arial MT"/>
                <a:cs typeface="Arial MT"/>
              </a:rPr>
              <a:t>carried</a:t>
            </a:r>
            <a:r>
              <a:rPr sz="1516" spc="12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the</a:t>
            </a:r>
            <a:r>
              <a:rPr sz="1516" spc="9" dirty="0">
                <a:latin typeface="Arial MT"/>
                <a:cs typeface="Arial MT"/>
              </a:rPr>
              <a:t> </a:t>
            </a:r>
            <a:r>
              <a:rPr sz="1516" spc="55" dirty="0">
                <a:latin typeface="Arial MT"/>
                <a:cs typeface="Arial MT"/>
              </a:rPr>
              <a:t>maximum</a:t>
            </a:r>
            <a:r>
              <a:rPr sz="1516" spc="12" dirty="0">
                <a:latin typeface="Arial MT"/>
                <a:cs typeface="Arial MT"/>
              </a:rPr>
              <a:t> </a:t>
            </a:r>
            <a:r>
              <a:rPr sz="1516" spc="36" dirty="0">
                <a:latin typeface="Arial MT"/>
                <a:cs typeface="Arial MT"/>
              </a:rPr>
              <a:t>payload</a:t>
            </a:r>
            <a:r>
              <a:rPr sz="1516" spc="12" dirty="0">
                <a:latin typeface="Arial MT"/>
                <a:cs typeface="Arial MT"/>
              </a:rPr>
              <a:t> </a:t>
            </a:r>
            <a:r>
              <a:rPr sz="1516" spc="-12" dirty="0">
                <a:latin typeface="Arial MT"/>
                <a:cs typeface="Arial MT"/>
              </a:rPr>
              <a:t>mass</a:t>
            </a:r>
            <a:endParaRPr sz="1516" dirty="0">
              <a:latin typeface="Arial MT"/>
              <a:cs typeface="Arial MT"/>
            </a:endParaRPr>
          </a:p>
          <a:p>
            <a:pPr marL="640746" marR="182905" indent="-176359">
              <a:lnSpc>
                <a:spcPct val="109900"/>
              </a:lnSpc>
              <a:spcBef>
                <a:spcPts val="758"/>
              </a:spcBef>
              <a:buChar char="•"/>
              <a:tabLst>
                <a:tab pos="640746" algn="l"/>
              </a:tabLst>
            </a:pPr>
            <a:r>
              <a:rPr sz="1516" spc="42" dirty="0">
                <a:latin typeface="Arial MT"/>
                <a:cs typeface="Arial MT"/>
              </a:rPr>
              <a:t>Listing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the</a:t>
            </a:r>
            <a:r>
              <a:rPr sz="1516" spc="9" dirty="0">
                <a:latin typeface="Arial MT"/>
                <a:cs typeface="Arial MT"/>
              </a:rPr>
              <a:t> </a:t>
            </a:r>
            <a:r>
              <a:rPr sz="1516" spc="45" dirty="0">
                <a:latin typeface="Arial MT"/>
                <a:cs typeface="Arial MT"/>
              </a:rPr>
              <a:t>failed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spc="55" dirty="0">
                <a:latin typeface="Arial MT"/>
                <a:cs typeface="Arial MT"/>
              </a:rPr>
              <a:t>landing</a:t>
            </a:r>
            <a:r>
              <a:rPr sz="1516" spc="9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outcomes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spc="52" dirty="0">
                <a:latin typeface="Arial MT"/>
                <a:cs typeface="Arial MT"/>
              </a:rPr>
              <a:t>in</a:t>
            </a:r>
            <a:r>
              <a:rPr sz="1516" spc="9" dirty="0">
                <a:latin typeface="Arial MT"/>
                <a:cs typeface="Arial MT"/>
              </a:rPr>
              <a:t> </a:t>
            </a:r>
            <a:r>
              <a:rPr sz="1516" spc="58" dirty="0">
                <a:latin typeface="Arial MT"/>
                <a:cs typeface="Arial MT"/>
              </a:rPr>
              <a:t>drone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ship,</a:t>
            </a:r>
            <a:r>
              <a:rPr sz="1516" spc="9" dirty="0">
                <a:latin typeface="Arial MT"/>
                <a:cs typeface="Arial MT"/>
              </a:rPr>
              <a:t> </a:t>
            </a:r>
            <a:r>
              <a:rPr sz="1516" spc="58" dirty="0">
                <a:latin typeface="Arial MT"/>
                <a:cs typeface="Arial MT"/>
              </a:rPr>
              <a:t>their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spc="58" dirty="0">
                <a:latin typeface="Arial MT"/>
                <a:cs typeface="Arial MT"/>
              </a:rPr>
              <a:t>booster</a:t>
            </a:r>
            <a:r>
              <a:rPr sz="1516" spc="9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versions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spc="39" dirty="0">
                <a:latin typeface="Arial MT"/>
                <a:cs typeface="Arial MT"/>
              </a:rPr>
              <a:t>and</a:t>
            </a:r>
            <a:r>
              <a:rPr sz="1516" spc="9" dirty="0">
                <a:latin typeface="Arial MT"/>
                <a:cs typeface="Arial MT"/>
              </a:rPr>
              <a:t> </a:t>
            </a:r>
            <a:r>
              <a:rPr sz="1516" spc="52" dirty="0">
                <a:latin typeface="Arial MT"/>
                <a:cs typeface="Arial MT"/>
              </a:rPr>
              <a:t>launch</a:t>
            </a:r>
            <a:r>
              <a:rPr sz="1516" spc="9" dirty="0">
                <a:latin typeface="Arial MT"/>
                <a:cs typeface="Arial MT"/>
              </a:rPr>
              <a:t> </a:t>
            </a:r>
            <a:r>
              <a:rPr sz="1516" spc="33" dirty="0">
                <a:latin typeface="Arial MT"/>
                <a:cs typeface="Arial MT"/>
              </a:rPr>
              <a:t>site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names</a:t>
            </a:r>
            <a:r>
              <a:rPr sz="1516" spc="9" dirty="0">
                <a:latin typeface="Arial MT"/>
                <a:cs typeface="Arial MT"/>
              </a:rPr>
              <a:t> </a:t>
            </a:r>
            <a:r>
              <a:rPr sz="1516" spc="58" dirty="0">
                <a:latin typeface="Arial MT"/>
                <a:cs typeface="Arial MT"/>
              </a:rPr>
              <a:t>for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the</a:t>
            </a:r>
            <a:r>
              <a:rPr sz="1516" spc="9" dirty="0">
                <a:latin typeface="Arial MT"/>
                <a:cs typeface="Arial MT"/>
              </a:rPr>
              <a:t> </a:t>
            </a:r>
            <a:r>
              <a:rPr sz="1516" spc="58" dirty="0">
                <a:latin typeface="Arial MT"/>
                <a:cs typeface="Arial MT"/>
              </a:rPr>
              <a:t>months</a:t>
            </a:r>
            <a:r>
              <a:rPr sz="1516" spc="6" dirty="0">
                <a:latin typeface="Arial MT"/>
                <a:cs typeface="Arial MT"/>
              </a:rPr>
              <a:t> </a:t>
            </a:r>
            <a:r>
              <a:rPr sz="1516" spc="-15" dirty="0">
                <a:latin typeface="Arial MT"/>
                <a:cs typeface="Arial MT"/>
              </a:rPr>
              <a:t>in </a:t>
            </a:r>
            <a:r>
              <a:rPr sz="1516" dirty="0">
                <a:latin typeface="Arial MT"/>
                <a:cs typeface="Arial MT"/>
              </a:rPr>
              <a:t>year</a:t>
            </a:r>
            <a:r>
              <a:rPr sz="1516" spc="39" dirty="0">
                <a:latin typeface="Arial MT"/>
                <a:cs typeface="Arial MT"/>
              </a:rPr>
              <a:t> </a:t>
            </a:r>
            <a:r>
              <a:rPr sz="1516" spc="-12" dirty="0">
                <a:latin typeface="Arial MT"/>
                <a:cs typeface="Arial MT"/>
              </a:rPr>
              <a:t>2015</a:t>
            </a:r>
            <a:endParaRPr sz="1516" dirty="0">
              <a:latin typeface="Arial MT"/>
              <a:cs typeface="Arial MT"/>
            </a:endParaRPr>
          </a:p>
          <a:p>
            <a:pPr marL="640746" marR="209475" indent="-176359">
              <a:lnSpc>
                <a:spcPct val="109900"/>
              </a:lnSpc>
              <a:spcBef>
                <a:spcPts val="755"/>
              </a:spcBef>
              <a:buChar char="•"/>
              <a:tabLst>
                <a:tab pos="640746" algn="l"/>
              </a:tabLst>
            </a:pPr>
            <a:r>
              <a:rPr sz="1516" dirty="0">
                <a:latin typeface="Arial MT"/>
                <a:cs typeface="Arial MT"/>
              </a:rPr>
              <a:t>Ranking</a:t>
            </a:r>
            <a:r>
              <a:rPr sz="1516" spc="9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the</a:t>
            </a:r>
            <a:r>
              <a:rPr sz="1516" spc="12" dirty="0">
                <a:latin typeface="Arial MT"/>
                <a:cs typeface="Arial MT"/>
              </a:rPr>
              <a:t> </a:t>
            </a:r>
            <a:r>
              <a:rPr sz="1516" spc="73" dirty="0">
                <a:latin typeface="Arial MT"/>
                <a:cs typeface="Arial MT"/>
              </a:rPr>
              <a:t>count</a:t>
            </a:r>
            <a:r>
              <a:rPr sz="1516" spc="9" dirty="0">
                <a:latin typeface="Arial MT"/>
                <a:cs typeface="Arial MT"/>
              </a:rPr>
              <a:t> </a:t>
            </a:r>
            <a:r>
              <a:rPr sz="1516" spc="82" dirty="0">
                <a:latin typeface="Arial MT"/>
                <a:cs typeface="Arial MT"/>
              </a:rPr>
              <a:t>of</a:t>
            </a:r>
            <a:r>
              <a:rPr sz="1516" spc="12" dirty="0">
                <a:latin typeface="Arial MT"/>
                <a:cs typeface="Arial MT"/>
              </a:rPr>
              <a:t> </a:t>
            </a:r>
            <a:r>
              <a:rPr sz="1516" spc="55" dirty="0">
                <a:latin typeface="Arial MT"/>
                <a:cs typeface="Arial MT"/>
              </a:rPr>
              <a:t>landing</a:t>
            </a:r>
            <a:r>
              <a:rPr sz="1516" spc="9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outcomes</a:t>
            </a:r>
            <a:r>
              <a:rPr sz="1516" spc="12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(such</a:t>
            </a:r>
            <a:r>
              <a:rPr sz="1516" spc="9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as</a:t>
            </a:r>
            <a:r>
              <a:rPr sz="1516" spc="12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Failure</a:t>
            </a:r>
            <a:r>
              <a:rPr sz="1516" spc="9" dirty="0">
                <a:latin typeface="Arial MT"/>
                <a:cs typeface="Arial MT"/>
              </a:rPr>
              <a:t> </a:t>
            </a:r>
            <a:r>
              <a:rPr sz="1516" spc="42" dirty="0">
                <a:latin typeface="Arial MT"/>
                <a:cs typeface="Arial MT"/>
              </a:rPr>
              <a:t>(drone</a:t>
            </a:r>
            <a:r>
              <a:rPr sz="1516" spc="12" dirty="0">
                <a:latin typeface="Arial MT"/>
                <a:cs typeface="Arial MT"/>
              </a:rPr>
              <a:t> </a:t>
            </a:r>
            <a:r>
              <a:rPr sz="1516" spc="30" dirty="0">
                <a:latin typeface="Arial MT"/>
                <a:cs typeface="Arial MT"/>
              </a:rPr>
              <a:t>ship)</a:t>
            </a:r>
            <a:r>
              <a:rPr sz="1516" spc="9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or</a:t>
            </a:r>
            <a:r>
              <a:rPr sz="1516" spc="12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Success</a:t>
            </a:r>
            <a:r>
              <a:rPr sz="1516" spc="9" dirty="0">
                <a:latin typeface="Arial MT"/>
                <a:cs typeface="Arial MT"/>
              </a:rPr>
              <a:t> </a:t>
            </a:r>
            <a:r>
              <a:rPr sz="1516" spc="52" dirty="0">
                <a:latin typeface="Arial MT"/>
                <a:cs typeface="Arial MT"/>
              </a:rPr>
              <a:t>(ground</a:t>
            </a:r>
            <a:r>
              <a:rPr sz="1516" spc="12" dirty="0">
                <a:latin typeface="Arial MT"/>
                <a:cs typeface="Arial MT"/>
              </a:rPr>
              <a:t> </a:t>
            </a:r>
            <a:r>
              <a:rPr sz="1516" dirty="0">
                <a:latin typeface="Arial MT"/>
                <a:cs typeface="Arial MT"/>
              </a:rPr>
              <a:t>pad))</a:t>
            </a:r>
            <a:r>
              <a:rPr sz="1516" spc="9" dirty="0">
                <a:latin typeface="Arial MT"/>
                <a:cs typeface="Arial MT"/>
              </a:rPr>
              <a:t> </a:t>
            </a:r>
            <a:r>
              <a:rPr sz="1516" spc="52" dirty="0">
                <a:latin typeface="Arial MT"/>
                <a:cs typeface="Arial MT"/>
              </a:rPr>
              <a:t>between</a:t>
            </a:r>
            <a:r>
              <a:rPr sz="1516" spc="12" dirty="0">
                <a:latin typeface="Arial MT"/>
                <a:cs typeface="Arial MT"/>
              </a:rPr>
              <a:t> </a:t>
            </a:r>
            <a:r>
              <a:rPr sz="1516" spc="61" dirty="0">
                <a:latin typeface="Arial MT"/>
                <a:cs typeface="Arial MT"/>
              </a:rPr>
              <a:t>the</a:t>
            </a:r>
            <a:r>
              <a:rPr sz="1516" spc="12" dirty="0">
                <a:latin typeface="Arial MT"/>
                <a:cs typeface="Arial MT"/>
              </a:rPr>
              <a:t> </a:t>
            </a:r>
            <a:r>
              <a:rPr sz="1516" spc="24" dirty="0">
                <a:latin typeface="Arial MT"/>
                <a:cs typeface="Arial MT"/>
              </a:rPr>
              <a:t>date </a:t>
            </a:r>
            <a:r>
              <a:rPr sz="1516" spc="42" dirty="0">
                <a:latin typeface="Arial MT"/>
                <a:cs typeface="Arial MT"/>
              </a:rPr>
              <a:t>2010-</a:t>
            </a:r>
            <a:r>
              <a:rPr sz="1516" spc="64" dirty="0">
                <a:latin typeface="Arial MT"/>
                <a:cs typeface="Arial MT"/>
              </a:rPr>
              <a:t>06-</a:t>
            </a:r>
            <a:r>
              <a:rPr sz="1516" spc="76" dirty="0">
                <a:latin typeface="Arial MT"/>
                <a:cs typeface="Arial MT"/>
              </a:rPr>
              <a:t>04</a:t>
            </a:r>
            <a:r>
              <a:rPr sz="1516" spc="-12" dirty="0">
                <a:latin typeface="Arial MT"/>
                <a:cs typeface="Arial MT"/>
              </a:rPr>
              <a:t> </a:t>
            </a:r>
            <a:r>
              <a:rPr sz="1516" spc="39" dirty="0">
                <a:latin typeface="Arial MT"/>
                <a:cs typeface="Arial MT"/>
              </a:rPr>
              <a:t>and</a:t>
            </a:r>
            <a:r>
              <a:rPr sz="1516" spc="-12" dirty="0">
                <a:latin typeface="Arial MT"/>
                <a:cs typeface="Arial MT"/>
              </a:rPr>
              <a:t> </a:t>
            </a:r>
            <a:r>
              <a:rPr sz="1516" spc="-30" dirty="0">
                <a:latin typeface="Arial MT"/>
                <a:cs typeface="Arial MT"/>
              </a:rPr>
              <a:t>2017-</a:t>
            </a:r>
            <a:r>
              <a:rPr sz="1516" spc="58" dirty="0">
                <a:latin typeface="Arial MT"/>
                <a:cs typeface="Arial MT"/>
              </a:rPr>
              <a:t>03-</a:t>
            </a:r>
            <a:r>
              <a:rPr sz="1516" spc="82" dirty="0">
                <a:latin typeface="Arial MT"/>
                <a:cs typeface="Arial MT"/>
              </a:rPr>
              <a:t>20</a:t>
            </a:r>
            <a:r>
              <a:rPr sz="1516" spc="-9" dirty="0">
                <a:latin typeface="Arial MT"/>
                <a:cs typeface="Arial MT"/>
              </a:rPr>
              <a:t> </a:t>
            </a:r>
            <a:r>
              <a:rPr sz="1516" spc="52" dirty="0">
                <a:latin typeface="Arial MT"/>
                <a:cs typeface="Arial MT"/>
              </a:rPr>
              <a:t>in</a:t>
            </a:r>
            <a:r>
              <a:rPr sz="1516" spc="-12" dirty="0">
                <a:latin typeface="Arial MT"/>
                <a:cs typeface="Arial MT"/>
              </a:rPr>
              <a:t> </a:t>
            </a:r>
            <a:r>
              <a:rPr sz="1516" spc="55" dirty="0">
                <a:latin typeface="Arial MT"/>
                <a:cs typeface="Arial MT"/>
              </a:rPr>
              <a:t>descending</a:t>
            </a:r>
            <a:r>
              <a:rPr sz="1516" spc="-12" dirty="0">
                <a:latin typeface="Arial MT"/>
                <a:cs typeface="Arial MT"/>
              </a:rPr>
              <a:t> </a:t>
            </a:r>
            <a:r>
              <a:rPr sz="1516" spc="45" dirty="0">
                <a:latin typeface="Arial MT"/>
                <a:cs typeface="Arial MT"/>
              </a:rPr>
              <a:t>order</a:t>
            </a:r>
            <a:endParaRPr sz="1516" dirty="0">
              <a:latin typeface="Arial MT"/>
              <a:cs typeface="Arial MT"/>
            </a:endParaRPr>
          </a:p>
          <a:p>
            <a:pPr>
              <a:spcBef>
                <a:spcPts val="1125"/>
              </a:spcBef>
            </a:pPr>
            <a:endParaRPr sz="1516" dirty="0">
              <a:latin typeface="Arial MT"/>
              <a:cs typeface="Arial M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EDA with SQL</a:t>
            </a:r>
          </a:p>
        </p:txBody>
      </p:sp>
      <p:sp>
        <p:nvSpPr>
          <p:cNvPr id="5" name="Rectangle 4"/>
          <p:cNvSpPr/>
          <p:nvPr/>
        </p:nvSpPr>
        <p:spPr>
          <a:xfrm>
            <a:off x="63113" y="6124155"/>
            <a:ext cx="11968480" cy="642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036" lvl="0" algn="ctr">
              <a:spcBef>
                <a:spcPts val="3"/>
              </a:spcBef>
            </a:pPr>
            <a:r>
              <a:rPr lang="en-US" sz="1789" u="sng" spc="67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lang="en-US" sz="1789" u="sng" spc="-36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lang="en-US" sz="1789" u="sng" spc="-42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lang="en-US" sz="1789" u="sng" spc="-36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lang="en-US" sz="1789" u="sng" spc="-88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https://github.com/pymamad/IBM-Applied-Data-Science-Capstone/blob/21c41626ded8f2cbe4751f201a0d422575f8dc62/edadataviz.ipynb</a:t>
            </a:r>
            <a:endParaRPr lang="en-US" sz="1789" dirty="0">
              <a:solidFill>
                <a:prstClr val="black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0020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70011" y="988886"/>
            <a:ext cx="10469136" cy="4895453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50522" marR="165578" indent="-285750">
              <a:lnSpc>
                <a:spcPct val="111400"/>
              </a:lnSpc>
              <a:spcBef>
                <a:spcPts val="55"/>
              </a:spcBef>
              <a:buFont typeface="Arial" panose="020B0604020202020204" pitchFamily="34" charset="0"/>
              <a:buChar char="•"/>
              <a:tabLst>
                <a:tab pos="599160" algn="l"/>
              </a:tabLst>
            </a:pPr>
            <a:r>
              <a:rPr lang="en-US" spc="85" dirty="0" smtClean="0"/>
              <a:t>Markers</a:t>
            </a:r>
            <a:r>
              <a:rPr lang="en-US" spc="-125" dirty="0" smtClean="0"/>
              <a:t> </a:t>
            </a:r>
            <a:r>
              <a:rPr lang="en-US" spc="220" dirty="0"/>
              <a:t>of</a:t>
            </a:r>
            <a:r>
              <a:rPr lang="en-US" spc="-120" dirty="0"/>
              <a:t> </a:t>
            </a:r>
            <a:r>
              <a:rPr lang="en-US" spc="95" dirty="0"/>
              <a:t>all</a:t>
            </a:r>
            <a:r>
              <a:rPr lang="en-US" spc="-120" dirty="0"/>
              <a:t> </a:t>
            </a:r>
            <a:r>
              <a:rPr lang="en-US" spc="105" dirty="0"/>
              <a:t>Launch</a:t>
            </a:r>
            <a:r>
              <a:rPr lang="en-US" spc="-120" dirty="0"/>
              <a:t> </a:t>
            </a:r>
            <a:r>
              <a:rPr lang="en-US" spc="60" dirty="0"/>
              <a:t>Sites:</a:t>
            </a:r>
            <a:endParaRPr lang="en-US" sz="1759" spc="82" dirty="0" smtClean="0">
              <a:latin typeface="Arial MT"/>
              <a:cs typeface="Arial MT"/>
            </a:endParaRPr>
          </a:p>
          <a:p>
            <a:pPr marL="464772" marR="165578" indent="134387">
              <a:lnSpc>
                <a:spcPct val="111400"/>
              </a:lnSpc>
              <a:spcBef>
                <a:spcPts val="55"/>
              </a:spcBef>
              <a:buChar char="-"/>
              <a:tabLst>
                <a:tab pos="599160" algn="l"/>
              </a:tabLst>
            </a:pPr>
            <a:r>
              <a:rPr sz="1759" spc="82" dirty="0" smtClean="0">
                <a:latin typeface="Arial MT"/>
                <a:cs typeface="Arial MT"/>
              </a:rPr>
              <a:t>Added</a:t>
            </a:r>
            <a:r>
              <a:rPr sz="1759" spc="-21" dirty="0" smtClean="0">
                <a:latin typeface="Arial MT"/>
                <a:cs typeface="Arial MT"/>
              </a:rPr>
              <a:t> </a:t>
            </a:r>
            <a:r>
              <a:rPr sz="1759" spc="36" dirty="0">
                <a:latin typeface="Arial MT"/>
                <a:cs typeface="Arial MT"/>
              </a:rPr>
              <a:t>Marker</a:t>
            </a:r>
            <a:r>
              <a:rPr sz="1759" spc="-18" dirty="0">
                <a:latin typeface="Arial MT"/>
                <a:cs typeface="Arial MT"/>
              </a:rPr>
              <a:t> </a:t>
            </a:r>
            <a:r>
              <a:rPr sz="1759" spc="100" dirty="0">
                <a:latin typeface="Arial MT"/>
                <a:cs typeface="Arial MT"/>
              </a:rPr>
              <a:t>with</a:t>
            </a:r>
            <a:r>
              <a:rPr sz="1759" spc="-21" dirty="0">
                <a:latin typeface="Arial MT"/>
                <a:cs typeface="Arial MT"/>
              </a:rPr>
              <a:t> </a:t>
            </a:r>
            <a:r>
              <a:rPr sz="1759" spc="45" dirty="0">
                <a:latin typeface="Arial MT"/>
                <a:cs typeface="Arial MT"/>
              </a:rPr>
              <a:t>Circle,</a:t>
            </a:r>
            <a:r>
              <a:rPr sz="1759" spc="-18" dirty="0">
                <a:latin typeface="Arial MT"/>
                <a:cs typeface="Arial MT"/>
              </a:rPr>
              <a:t> </a:t>
            </a:r>
            <a:r>
              <a:rPr sz="1759" spc="49" dirty="0">
                <a:latin typeface="Arial MT"/>
                <a:cs typeface="Arial MT"/>
              </a:rPr>
              <a:t>Popup</a:t>
            </a:r>
            <a:r>
              <a:rPr sz="1759" spc="-18" dirty="0">
                <a:latin typeface="Arial MT"/>
                <a:cs typeface="Arial MT"/>
              </a:rPr>
              <a:t> </a:t>
            </a:r>
            <a:r>
              <a:rPr sz="1759" spc="33" dirty="0">
                <a:latin typeface="Arial MT"/>
                <a:cs typeface="Arial MT"/>
              </a:rPr>
              <a:t>Label</a:t>
            </a:r>
            <a:r>
              <a:rPr sz="1759" spc="-21" dirty="0">
                <a:latin typeface="Arial MT"/>
                <a:cs typeface="Arial MT"/>
              </a:rPr>
              <a:t> </a:t>
            </a:r>
            <a:r>
              <a:rPr sz="1759" spc="58" dirty="0">
                <a:latin typeface="Arial MT"/>
                <a:cs typeface="Arial MT"/>
              </a:rPr>
              <a:t>and</a:t>
            </a:r>
            <a:r>
              <a:rPr sz="1759" spc="-18" dirty="0">
                <a:latin typeface="Arial MT"/>
                <a:cs typeface="Arial MT"/>
              </a:rPr>
              <a:t> </a:t>
            </a:r>
            <a:r>
              <a:rPr sz="1759" dirty="0">
                <a:latin typeface="Arial MT"/>
                <a:cs typeface="Arial MT"/>
              </a:rPr>
              <a:t>Text</a:t>
            </a:r>
            <a:r>
              <a:rPr sz="1759" spc="-18" dirty="0">
                <a:latin typeface="Arial MT"/>
                <a:cs typeface="Arial MT"/>
              </a:rPr>
              <a:t> </a:t>
            </a:r>
            <a:r>
              <a:rPr sz="1759" spc="33" dirty="0">
                <a:latin typeface="Arial MT"/>
                <a:cs typeface="Arial MT"/>
              </a:rPr>
              <a:t>Label</a:t>
            </a:r>
            <a:r>
              <a:rPr sz="1759" spc="-21" dirty="0">
                <a:latin typeface="Arial MT"/>
                <a:cs typeface="Arial MT"/>
              </a:rPr>
              <a:t> </a:t>
            </a:r>
            <a:r>
              <a:rPr sz="1759" spc="109" dirty="0">
                <a:latin typeface="Arial MT"/>
                <a:cs typeface="Arial MT"/>
              </a:rPr>
              <a:t>of</a:t>
            </a:r>
            <a:r>
              <a:rPr sz="1759" spc="-18" dirty="0">
                <a:latin typeface="Arial MT"/>
                <a:cs typeface="Arial MT"/>
              </a:rPr>
              <a:t> </a:t>
            </a:r>
            <a:r>
              <a:rPr sz="1759" spc="-6" dirty="0">
                <a:latin typeface="Arial MT"/>
                <a:cs typeface="Arial MT"/>
              </a:rPr>
              <a:t>NASA</a:t>
            </a:r>
            <a:r>
              <a:rPr sz="1759" spc="-18" dirty="0">
                <a:latin typeface="Arial MT"/>
                <a:cs typeface="Arial MT"/>
              </a:rPr>
              <a:t> </a:t>
            </a:r>
            <a:r>
              <a:rPr sz="1759" spc="36" dirty="0">
                <a:latin typeface="Arial MT"/>
                <a:cs typeface="Arial MT"/>
              </a:rPr>
              <a:t>Johnson</a:t>
            </a:r>
            <a:r>
              <a:rPr sz="1759" spc="-21" dirty="0">
                <a:latin typeface="Arial MT"/>
                <a:cs typeface="Arial MT"/>
              </a:rPr>
              <a:t> </a:t>
            </a:r>
            <a:r>
              <a:rPr sz="1759" spc="39" dirty="0">
                <a:latin typeface="Arial MT"/>
                <a:cs typeface="Arial MT"/>
              </a:rPr>
              <a:t>Space</a:t>
            </a:r>
            <a:r>
              <a:rPr sz="1759" spc="-18" dirty="0">
                <a:latin typeface="Arial MT"/>
                <a:cs typeface="Arial MT"/>
              </a:rPr>
              <a:t> </a:t>
            </a:r>
            <a:r>
              <a:rPr sz="1759" spc="61" dirty="0">
                <a:latin typeface="Arial MT"/>
                <a:cs typeface="Arial MT"/>
              </a:rPr>
              <a:t>Center</a:t>
            </a:r>
            <a:r>
              <a:rPr sz="1759" spc="-21" dirty="0">
                <a:latin typeface="Arial MT"/>
                <a:cs typeface="Arial MT"/>
              </a:rPr>
              <a:t> </a:t>
            </a:r>
            <a:r>
              <a:rPr sz="1759" spc="52" dirty="0">
                <a:latin typeface="Arial MT"/>
                <a:cs typeface="Arial MT"/>
              </a:rPr>
              <a:t>using </a:t>
            </a:r>
            <a:r>
              <a:rPr sz="1759" spc="58" dirty="0">
                <a:latin typeface="Arial MT"/>
                <a:cs typeface="Arial MT"/>
              </a:rPr>
              <a:t>its</a:t>
            </a:r>
            <a:r>
              <a:rPr sz="1759" spc="-21" dirty="0">
                <a:latin typeface="Arial MT"/>
                <a:cs typeface="Arial MT"/>
              </a:rPr>
              <a:t> </a:t>
            </a:r>
            <a:r>
              <a:rPr sz="1759" spc="76" dirty="0">
                <a:latin typeface="Arial MT"/>
                <a:cs typeface="Arial MT"/>
              </a:rPr>
              <a:t>latitude</a:t>
            </a:r>
            <a:r>
              <a:rPr sz="1759" spc="-18" dirty="0">
                <a:latin typeface="Arial MT"/>
                <a:cs typeface="Arial MT"/>
              </a:rPr>
              <a:t> </a:t>
            </a:r>
            <a:r>
              <a:rPr sz="1759" spc="58" dirty="0">
                <a:latin typeface="Arial MT"/>
                <a:cs typeface="Arial MT"/>
              </a:rPr>
              <a:t>and</a:t>
            </a:r>
            <a:r>
              <a:rPr sz="1759" spc="-18" dirty="0">
                <a:latin typeface="Arial MT"/>
                <a:cs typeface="Arial MT"/>
              </a:rPr>
              <a:t> </a:t>
            </a:r>
            <a:r>
              <a:rPr sz="1759" spc="85" dirty="0">
                <a:latin typeface="Arial MT"/>
                <a:cs typeface="Arial MT"/>
              </a:rPr>
              <a:t>longitude</a:t>
            </a:r>
            <a:r>
              <a:rPr sz="1759" spc="-21" dirty="0">
                <a:latin typeface="Arial MT"/>
                <a:cs typeface="Arial MT"/>
              </a:rPr>
              <a:t> </a:t>
            </a:r>
            <a:r>
              <a:rPr sz="1759" spc="67" dirty="0">
                <a:latin typeface="Arial MT"/>
                <a:cs typeface="Arial MT"/>
              </a:rPr>
              <a:t>coordinates</a:t>
            </a:r>
            <a:r>
              <a:rPr sz="1759" spc="-18" dirty="0">
                <a:latin typeface="Arial MT"/>
                <a:cs typeface="Arial MT"/>
              </a:rPr>
              <a:t> </a:t>
            </a:r>
            <a:r>
              <a:rPr sz="1759" dirty="0">
                <a:latin typeface="Arial MT"/>
                <a:cs typeface="Arial MT"/>
              </a:rPr>
              <a:t>as</a:t>
            </a:r>
            <a:r>
              <a:rPr sz="1759" spc="-18" dirty="0">
                <a:latin typeface="Arial MT"/>
                <a:cs typeface="Arial MT"/>
              </a:rPr>
              <a:t> </a:t>
            </a:r>
            <a:r>
              <a:rPr sz="1759" dirty="0">
                <a:latin typeface="Arial MT"/>
                <a:cs typeface="Arial MT"/>
              </a:rPr>
              <a:t>a</a:t>
            </a:r>
            <a:r>
              <a:rPr sz="1759" spc="-21" dirty="0">
                <a:latin typeface="Arial MT"/>
                <a:cs typeface="Arial MT"/>
              </a:rPr>
              <a:t> </a:t>
            </a:r>
            <a:r>
              <a:rPr sz="1759" spc="64" dirty="0">
                <a:latin typeface="Arial MT"/>
                <a:cs typeface="Arial MT"/>
              </a:rPr>
              <a:t>start</a:t>
            </a:r>
            <a:r>
              <a:rPr sz="1759" spc="-18" dirty="0">
                <a:latin typeface="Arial MT"/>
                <a:cs typeface="Arial MT"/>
              </a:rPr>
              <a:t> </a:t>
            </a:r>
            <a:r>
              <a:rPr sz="1759" spc="67" dirty="0">
                <a:latin typeface="Arial MT"/>
                <a:cs typeface="Arial MT"/>
              </a:rPr>
              <a:t>location.</a:t>
            </a:r>
            <a:endParaRPr sz="1759" dirty="0">
              <a:latin typeface="Arial MT"/>
              <a:cs typeface="Arial MT"/>
            </a:endParaRPr>
          </a:p>
          <a:p>
            <a:pPr marL="464772" marR="45823" indent="134387">
              <a:lnSpc>
                <a:spcPct val="111400"/>
              </a:lnSpc>
              <a:spcBef>
                <a:spcPts val="888"/>
              </a:spcBef>
              <a:buChar char="-"/>
              <a:tabLst>
                <a:tab pos="599160" algn="l"/>
              </a:tabLst>
            </a:pPr>
            <a:r>
              <a:rPr sz="1759" spc="82" dirty="0">
                <a:latin typeface="Arial MT"/>
                <a:cs typeface="Arial MT"/>
              </a:rPr>
              <a:t>Added</a:t>
            </a:r>
            <a:r>
              <a:rPr sz="1759" spc="12" dirty="0">
                <a:latin typeface="Arial MT"/>
                <a:cs typeface="Arial MT"/>
              </a:rPr>
              <a:t> </a:t>
            </a:r>
            <a:r>
              <a:rPr sz="1759" dirty="0">
                <a:latin typeface="Arial MT"/>
                <a:cs typeface="Arial MT"/>
              </a:rPr>
              <a:t>Markers</a:t>
            </a:r>
            <a:r>
              <a:rPr sz="1759" spc="12" dirty="0">
                <a:latin typeface="Arial MT"/>
                <a:cs typeface="Arial MT"/>
              </a:rPr>
              <a:t> </a:t>
            </a:r>
            <a:r>
              <a:rPr sz="1759" spc="100" dirty="0">
                <a:latin typeface="Arial MT"/>
                <a:cs typeface="Arial MT"/>
              </a:rPr>
              <a:t>with</a:t>
            </a:r>
            <a:r>
              <a:rPr sz="1759" spc="12" dirty="0">
                <a:latin typeface="Arial MT"/>
                <a:cs typeface="Arial MT"/>
              </a:rPr>
              <a:t> </a:t>
            </a:r>
            <a:r>
              <a:rPr sz="1759" spc="45" dirty="0">
                <a:latin typeface="Arial MT"/>
                <a:cs typeface="Arial MT"/>
              </a:rPr>
              <a:t>Circle,</a:t>
            </a:r>
            <a:r>
              <a:rPr sz="1759" spc="15" dirty="0">
                <a:latin typeface="Arial MT"/>
                <a:cs typeface="Arial MT"/>
              </a:rPr>
              <a:t> </a:t>
            </a:r>
            <a:r>
              <a:rPr sz="1759" spc="49" dirty="0">
                <a:latin typeface="Arial MT"/>
                <a:cs typeface="Arial MT"/>
              </a:rPr>
              <a:t>Popup</a:t>
            </a:r>
            <a:r>
              <a:rPr sz="1759" spc="12" dirty="0">
                <a:latin typeface="Arial MT"/>
                <a:cs typeface="Arial MT"/>
              </a:rPr>
              <a:t> </a:t>
            </a:r>
            <a:r>
              <a:rPr sz="1759" spc="33" dirty="0">
                <a:latin typeface="Arial MT"/>
                <a:cs typeface="Arial MT"/>
              </a:rPr>
              <a:t>Label</a:t>
            </a:r>
            <a:r>
              <a:rPr sz="1759" spc="12" dirty="0">
                <a:latin typeface="Arial MT"/>
                <a:cs typeface="Arial MT"/>
              </a:rPr>
              <a:t> </a:t>
            </a:r>
            <a:r>
              <a:rPr sz="1759" spc="58" dirty="0">
                <a:latin typeface="Arial MT"/>
                <a:cs typeface="Arial MT"/>
              </a:rPr>
              <a:t>and</a:t>
            </a:r>
            <a:r>
              <a:rPr sz="1759" spc="12" dirty="0">
                <a:latin typeface="Arial MT"/>
                <a:cs typeface="Arial MT"/>
              </a:rPr>
              <a:t> </a:t>
            </a:r>
            <a:r>
              <a:rPr sz="1759" dirty="0">
                <a:latin typeface="Arial MT"/>
                <a:cs typeface="Arial MT"/>
              </a:rPr>
              <a:t>Text</a:t>
            </a:r>
            <a:r>
              <a:rPr sz="1759" spc="15" dirty="0">
                <a:latin typeface="Arial MT"/>
                <a:cs typeface="Arial MT"/>
              </a:rPr>
              <a:t> </a:t>
            </a:r>
            <a:r>
              <a:rPr sz="1759" spc="33" dirty="0">
                <a:latin typeface="Arial MT"/>
                <a:cs typeface="Arial MT"/>
              </a:rPr>
              <a:t>Label</a:t>
            </a:r>
            <a:r>
              <a:rPr sz="1759" spc="12" dirty="0">
                <a:latin typeface="Arial MT"/>
                <a:cs typeface="Arial MT"/>
              </a:rPr>
              <a:t> </a:t>
            </a:r>
            <a:r>
              <a:rPr sz="1759" spc="109" dirty="0">
                <a:latin typeface="Arial MT"/>
                <a:cs typeface="Arial MT"/>
              </a:rPr>
              <a:t>of</a:t>
            </a:r>
            <a:r>
              <a:rPr sz="1759" spc="12" dirty="0">
                <a:latin typeface="Arial MT"/>
                <a:cs typeface="Arial MT"/>
              </a:rPr>
              <a:t> </a:t>
            </a:r>
            <a:r>
              <a:rPr sz="1759" dirty="0">
                <a:latin typeface="Arial MT"/>
                <a:cs typeface="Arial MT"/>
              </a:rPr>
              <a:t>all</a:t>
            </a:r>
            <a:r>
              <a:rPr sz="1759" spc="15" dirty="0">
                <a:latin typeface="Arial MT"/>
                <a:cs typeface="Arial MT"/>
              </a:rPr>
              <a:t> </a:t>
            </a:r>
            <a:r>
              <a:rPr sz="1759" spc="45" dirty="0">
                <a:latin typeface="Arial MT"/>
                <a:cs typeface="Arial MT"/>
              </a:rPr>
              <a:t>Launch</a:t>
            </a:r>
            <a:r>
              <a:rPr sz="1759" spc="12" dirty="0">
                <a:latin typeface="Arial MT"/>
                <a:cs typeface="Arial MT"/>
              </a:rPr>
              <a:t> </a:t>
            </a:r>
            <a:r>
              <a:rPr sz="1759" dirty="0">
                <a:latin typeface="Arial MT"/>
                <a:cs typeface="Arial MT"/>
              </a:rPr>
              <a:t>Sites</a:t>
            </a:r>
            <a:r>
              <a:rPr sz="1759" spc="12" dirty="0">
                <a:latin typeface="Arial MT"/>
                <a:cs typeface="Arial MT"/>
              </a:rPr>
              <a:t> </a:t>
            </a:r>
            <a:r>
              <a:rPr sz="1759" spc="58" dirty="0">
                <a:latin typeface="Arial MT"/>
                <a:cs typeface="Arial MT"/>
              </a:rPr>
              <a:t>using</a:t>
            </a:r>
            <a:r>
              <a:rPr sz="1759" spc="12" dirty="0">
                <a:latin typeface="Arial MT"/>
                <a:cs typeface="Arial MT"/>
              </a:rPr>
              <a:t> </a:t>
            </a:r>
            <a:r>
              <a:rPr sz="1759" spc="73" dirty="0">
                <a:latin typeface="Arial MT"/>
                <a:cs typeface="Arial MT"/>
              </a:rPr>
              <a:t>their</a:t>
            </a:r>
            <a:r>
              <a:rPr sz="1759" spc="15" dirty="0">
                <a:latin typeface="Arial MT"/>
                <a:cs typeface="Arial MT"/>
              </a:rPr>
              <a:t> </a:t>
            </a:r>
            <a:r>
              <a:rPr sz="1759" spc="69" dirty="0">
                <a:latin typeface="Arial MT"/>
                <a:cs typeface="Arial MT"/>
              </a:rPr>
              <a:t>latitude </a:t>
            </a:r>
            <a:r>
              <a:rPr sz="1759" spc="58" dirty="0">
                <a:latin typeface="Arial MT"/>
                <a:cs typeface="Arial MT"/>
              </a:rPr>
              <a:t>and</a:t>
            </a:r>
            <a:r>
              <a:rPr sz="1759" spc="-6" dirty="0">
                <a:latin typeface="Arial MT"/>
                <a:cs typeface="Arial MT"/>
              </a:rPr>
              <a:t> </a:t>
            </a:r>
            <a:r>
              <a:rPr sz="1759" spc="85" dirty="0">
                <a:latin typeface="Arial MT"/>
                <a:cs typeface="Arial MT"/>
              </a:rPr>
              <a:t>longitude</a:t>
            </a:r>
            <a:r>
              <a:rPr sz="1759" spc="-6" dirty="0">
                <a:latin typeface="Arial MT"/>
                <a:cs typeface="Arial MT"/>
              </a:rPr>
              <a:t> </a:t>
            </a:r>
            <a:r>
              <a:rPr sz="1759" spc="67" dirty="0">
                <a:latin typeface="Arial MT"/>
                <a:cs typeface="Arial MT"/>
              </a:rPr>
              <a:t>coordinates</a:t>
            </a:r>
            <a:r>
              <a:rPr sz="1759" spc="-6" dirty="0">
                <a:latin typeface="Arial MT"/>
                <a:cs typeface="Arial MT"/>
              </a:rPr>
              <a:t> </a:t>
            </a:r>
            <a:r>
              <a:rPr sz="1759" spc="115" dirty="0">
                <a:latin typeface="Arial MT"/>
                <a:cs typeface="Arial MT"/>
              </a:rPr>
              <a:t>to</a:t>
            </a:r>
            <a:r>
              <a:rPr sz="1759" spc="-3" dirty="0">
                <a:latin typeface="Arial MT"/>
                <a:cs typeface="Arial MT"/>
              </a:rPr>
              <a:t> </a:t>
            </a:r>
            <a:r>
              <a:rPr sz="1759" spc="61" dirty="0">
                <a:latin typeface="Arial MT"/>
                <a:cs typeface="Arial MT"/>
              </a:rPr>
              <a:t>show</a:t>
            </a:r>
            <a:r>
              <a:rPr sz="1759" spc="-6" dirty="0">
                <a:latin typeface="Arial MT"/>
                <a:cs typeface="Arial MT"/>
              </a:rPr>
              <a:t> </a:t>
            </a:r>
            <a:r>
              <a:rPr sz="1759" spc="73" dirty="0">
                <a:latin typeface="Arial MT"/>
                <a:cs typeface="Arial MT"/>
              </a:rPr>
              <a:t>their</a:t>
            </a:r>
            <a:r>
              <a:rPr sz="1759" spc="-6" dirty="0">
                <a:latin typeface="Arial MT"/>
                <a:cs typeface="Arial MT"/>
              </a:rPr>
              <a:t> </a:t>
            </a:r>
            <a:r>
              <a:rPr sz="1759" spc="67" dirty="0">
                <a:latin typeface="Arial MT"/>
                <a:cs typeface="Arial MT"/>
              </a:rPr>
              <a:t>geographical</a:t>
            </a:r>
            <a:r>
              <a:rPr sz="1759" spc="-3" dirty="0">
                <a:latin typeface="Arial MT"/>
                <a:cs typeface="Arial MT"/>
              </a:rPr>
              <a:t> </a:t>
            </a:r>
            <a:r>
              <a:rPr sz="1759" spc="67" dirty="0">
                <a:latin typeface="Arial MT"/>
                <a:cs typeface="Arial MT"/>
              </a:rPr>
              <a:t>locations</a:t>
            </a:r>
            <a:r>
              <a:rPr sz="1759" spc="-6" dirty="0">
                <a:latin typeface="Arial MT"/>
                <a:cs typeface="Arial MT"/>
              </a:rPr>
              <a:t> </a:t>
            </a:r>
            <a:r>
              <a:rPr sz="1759" spc="58" dirty="0">
                <a:latin typeface="Arial MT"/>
                <a:cs typeface="Arial MT"/>
              </a:rPr>
              <a:t>and</a:t>
            </a:r>
            <a:r>
              <a:rPr sz="1759" spc="-6" dirty="0">
                <a:latin typeface="Arial MT"/>
                <a:cs typeface="Arial MT"/>
              </a:rPr>
              <a:t> </a:t>
            </a:r>
            <a:r>
              <a:rPr sz="1759" spc="79" dirty="0">
                <a:latin typeface="Arial MT"/>
                <a:cs typeface="Arial MT"/>
              </a:rPr>
              <a:t>proximity</a:t>
            </a:r>
            <a:r>
              <a:rPr sz="1759" spc="-3" dirty="0">
                <a:latin typeface="Arial MT"/>
                <a:cs typeface="Arial MT"/>
              </a:rPr>
              <a:t> </a:t>
            </a:r>
            <a:r>
              <a:rPr sz="1759" spc="115" dirty="0">
                <a:latin typeface="Arial MT"/>
                <a:cs typeface="Arial MT"/>
              </a:rPr>
              <a:t>to</a:t>
            </a:r>
            <a:r>
              <a:rPr sz="1759" spc="-6" dirty="0">
                <a:latin typeface="Arial MT"/>
                <a:cs typeface="Arial MT"/>
              </a:rPr>
              <a:t> </a:t>
            </a:r>
            <a:r>
              <a:rPr sz="1759" spc="42" dirty="0">
                <a:latin typeface="Arial MT"/>
                <a:cs typeface="Arial MT"/>
              </a:rPr>
              <a:t>Equator</a:t>
            </a:r>
            <a:r>
              <a:rPr sz="1759" spc="-6" dirty="0">
                <a:latin typeface="Arial MT"/>
                <a:cs typeface="Arial MT"/>
              </a:rPr>
              <a:t> </a:t>
            </a:r>
            <a:r>
              <a:rPr sz="1759" spc="42" dirty="0">
                <a:latin typeface="Arial MT"/>
                <a:cs typeface="Arial MT"/>
              </a:rPr>
              <a:t>and </a:t>
            </a:r>
            <a:r>
              <a:rPr sz="1759" spc="33" dirty="0">
                <a:latin typeface="Arial MT"/>
                <a:cs typeface="Arial MT"/>
              </a:rPr>
              <a:t>coasts.</a:t>
            </a:r>
            <a:endParaRPr sz="1759" dirty="0">
              <a:latin typeface="Arial MT"/>
              <a:cs typeface="Arial MT"/>
            </a:endParaRPr>
          </a:p>
          <a:p>
            <a:pPr>
              <a:spcBef>
                <a:spcPts val="61"/>
              </a:spcBef>
              <a:buClr>
                <a:srgbClr val="FFFFFF"/>
              </a:buClr>
              <a:buFont typeface="Arial MT"/>
              <a:buChar char="-"/>
            </a:pPr>
            <a:endParaRPr sz="1759" dirty="0">
              <a:latin typeface="Arial MT"/>
              <a:cs typeface="Arial MT"/>
            </a:endParaRPr>
          </a:p>
          <a:p>
            <a:pPr marL="350601" indent="-342900">
              <a:buFont typeface="Arial" panose="020B0604020202020204" pitchFamily="34" charset="0"/>
              <a:buChar char="•"/>
            </a:pPr>
            <a:r>
              <a:rPr sz="2001" spc="82" dirty="0">
                <a:latin typeface="Arial MT"/>
                <a:cs typeface="Arial MT"/>
              </a:rPr>
              <a:t>Coloured</a:t>
            </a:r>
            <a:r>
              <a:rPr sz="2001" spc="-76" dirty="0">
                <a:latin typeface="Arial MT"/>
                <a:cs typeface="Arial MT"/>
              </a:rPr>
              <a:t> </a:t>
            </a:r>
            <a:r>
              <a:rPr sz="2001" spc="52" dirty="0">
                <a:latin typeface="Arial MT"/>
                <a:cs typeface="Arial MT"/>
              </a:rPr>
              <a:t>Markers</a:t>
            </a:r>
            <a:r>
              <a:rPr sz="2001" spc="-73" dirty="0">
                <a:latin typeface="Arial MT"/>
                <a:cs typeface="Arial MT"/>
              </a:rPr>
              <a:t> </a:t>
            </a:r>
            <a:r>
              <a:rPr sz="2001" spc="133" dirty="0">
                <a:latin typeface="Arial MT"/>
                <a:cs typeface="Arial MT"/>
              </a:rPr>
              <a:t>of</a:t>
            </a:r>
            <a:r>
              <a:rPr sz="2001" spc="-76" dirty="0">
                <a:latin typeface="Arial MT"/>
                <a:cs typeface="Arial MT"/>
              </a:rPr>
              <a:t> </a:t>
            </a:r>
            <a:r>
              <a:rPr sz="2001" spc="100" dirty="0">
                <a:latin typeface="Arial MT"/>
                <a:cs typeface="Arial MT"/>
              </a:rPr>
              <a:t>the</a:t>
            </a:r>
            <a:r>
              <a:rPr sz="2001" spc="-73" dirty="0">
                <a:latin typeface="Arial MT"/>
                <a:cs typeface="Arial MT"/>
              </a:rPr>
              <a:t> </a:t>
            </a:r>
            <a:r>
              <a:rPr sz="2001" spc="88" dirty="0">
                <a:latin typeface="Arial MT"/>
                <a:cs typeface="Arial MT"/>
              </a:rPr>
              <a:t>launch</a:t>
            </a:r>
            <a:r>
              <a:rPr sz="2001" spc="-73" dirty="0">
                <a:latin typeface="Arial MT"/>
                <a:cs typeface="Arial MT"/>
              </a:rPr>
              <a:t> </a:t>
            </a:r>
            <a:r>
              <a:rPr sz="2001" spc="103" dirty="0">
                <a:latin typeface="Arial MT"/>
                <a:cs typeface="Arial MT"/>
              </a:rPr>
              <a:t>outcomes</a:t>
            </a:r>
            <a:r>
              <a:rPr sz="2001" spc="-76" dirty="0">
                <a:latin typeface="Arial MT"/>
                <a:cs typeface="Arial MT"/>
              </a:rPr>
              <a:t> </a:t>
            </a:r>
            <a:r>
              <a:rPr sz="2001" spc="115" dirty="0">
                <a:latin typeface="Arial MT"/>
                <a:cs typeface="Arial MT"/>
              </a:rPr>
              <a:t>for</a:t>
            </a:r>
            <a:r>
              <a:rPr sz="2001" spc="-73" dirty="0">
                <a:latin typeface="Arial MT"/>
                <a:cs typeface="Arial MT"/>
              </a:rPr>
              <a:t> </a:t>
            </a:r>
            <a:r>
              <a:rPr sz="2001" spc="67" dirty="0">
                <a:latin typeface="Arial MT"/>
                <a:cs typeface="Arial MT"/>
              </a:rPr>
              <a:t>each</a:t>
            </a:r>
            <a:r>
              <a:rPr sz="2001" spc="-76" dirty="0">
                <a:latin typeface="Arial MT"/>
                <a:cs typeface="Arial MT"/>
              </a:rPr>
              <a:t> </a:t>
            </a:r>
            <a:r>
              <a:rPr sz="2001" spc="64" dirty="0">
                <a:latin typeface="Arial MT"/>
                <a:cs typeface="Arial MT"/>
              </a:rPr>
              <a:t>Launch</a:t>
            </a:r>
            <a:r>
              <a:rPr sz="2001" spc="-73" dirty="0">
                <a:latin typeface="Arial MT"/>
                <a:cs typeface="Arial MT"/>
              </a:rPr>
              <a:t> </a:t>
            </a:r>
            <a:r>
              <a:rPr sz="2001" spc="49" dirty="0">
                <a:latin typeface="Arial MT"/>
                <a:cs typeface="Arial MT"/>
              </a:rPr>
              <a:t>Site:</a:t>
            </a:r>
            <a:endParaRPr sz="2001" dirty="0">
              <a:latin typeface="Arial MT"/>
              <a:cs typeface="Arial MT"/>
            </a:endParaRPr>
          </a:p>
          <a:p>
            <a:pPr marL="464772" marR="3081" indent="134387">
              <a:lnSpc>
                <a:spcPct val="111400"/>
              </a:lnSpc>
              <a:spcBef>
                <a:spcPts val="888"/>
              </a:spcBef>
              <a:buChar char="-"/>
              <a:tabLst>
                <a:tab pos="599160" algn="l"/>
              </a:tabLst>
            </a:pPr>
            <a:r>
              <a:rPr sz="1759" spc="82" dirty="0">
                <a:latin typeface="Arial MT"/>
                <a:cs typeface="Arial MT"/>
              </a:rPr>
              <a:t>Added</a:t>
            </a:r>
            <a:r>
              <a:rPr sz="1759" spc="6" dirty="0">
                <a:latin typeface="Arial MT"/>
                <a:cs typeface="Arial MT"/>
              </a:rPr>
              <a:t> </a:t>
            </a:r>
            <a:r>
              <a:rPr sz="1759" spc="82" dirty="0">
                <a:latin typeface="Arial MT"/>
                <a:cs typeface="Arial MT"/>
              </a:rPr>
              <a:t>coloured</a:t>
            </a:r>
            <a:r>
              <a:rPr sz="1759" spc="6" dirty="0">
                <a:latin typeface="Arial MT"/>
                <a:cs typeface="Arial MT"/>
              </a:rPr>
              <a:t> </a:t>
            </a:r>
            <a:r>
              <a:rPr sz="1759" dirty="0">
                <a:latin typeface="Arial MT"/>
                <a:cs typeface="Arial MT"/>
              </a:rPr>
              <a:t>Markers</a:t>
            </a:r>
            <a:r>
              <a:rPr sz="1759" spc="6" dirty="0">
                <a:latin typeface="Arial MT"/>
                <a:cs typeface="Arial MT"/>
              </a:rPr>
              <a:t> </a:t>
            </a:r>
            <a:r>
              <a:rPr sz="1759" spc="109" dirty="0">
                <a:latin typeface="Arial MT"/>
                <a:cs typeface="Arial MT"/>
              </a:rPr>
              <a:t>of</a:t>
            </a:r>
            <a:r>
              <a:rPr sz="1759" spc="6" dirty="0">
                <a:latin typeface="Arial MT"/>
                <a:cs typeface="Arial MT"/>
              </a:rPr>
              <a:t> </a:t>
            </a:r>
            <a:r>
              <a:rPr sz="1759" spc="36" dirty="0">
                <a:latin typeface="Arial MT"/>
                <a:cs typeface="Arial MT"/>
              </a:rPr>
              <a:t>success</a:t>
            </a:r>
            <a:r>
              <a:rPr sz="1759" spc="6" dirty="0">
                <a:latin typeface="Arial MT"/>
                <a:cs typeface="Arial MT"/>
              </a:rPr>
              <a:t> </a:t>
            </a:r>
            <a:r>
              <a:rPr sz="1759" dirty="0">
                <a:latin typeface="Arial MT"/>
                <a:cs typeface="Arial MT"/>
              </a:rPr>
              <a:t>(Green)</a:t>
            </a:r>
            <a:r>
              <a:rPr sz="1759" spc="6" dirty="0">
                <a:latin typeface="Arial MT"/>
                <a:cs typeface="Arial MT"/>
              </a:rPr>
              <a:t> </a:t>
            </a:r>
            <a:r>
              <a:rPr sz="1759" spc="58" dirty="0">
                <a:latin typeface="Arial MT"/>
                <a:cs typeface="Arial MT"/>
              </a:rPr>
              <a:t>and</a:t>
            </a:r>
            <a:r>
              <a:rPr sz="1759" spc="6" dirty="0">
                <a:latin typeface="Arial MT"/>
                <a:cs typeface="Arial MT"/>
              </a:rPr>
              <a:t> </a:t>
            </a:r>
            <a:r>
              <a:rPr sz="1759" spc="61" dirty="0">
                <a:latin typeface="Arial MT"/>
                <a:cs typeface="Arial MT"/>
              </a:rPr>
              <a:t>failed</a:t>
            </a:r>
            <a:r>
              <a:rPr sz="1759" spc="6" dirty="0">
                <a:latin typeface="Arial MT"/>
                <a:cs typeface="Arial MT"/>
              </a:rPr>
              <a:t> </a:t>
            </a:r>
            <a:r>
              <a:rPr sz="1759" dirty="0">
                <a:latin typeface="Arial MT"/>
                <a:cs typeface="Arial MT"/>
              </a:rPr>
              <a:t>(Red)</a:t>
            </a:r>
            <a:r>
              <a:rPr sz="1759" spc="6" dirty="0">
                <a:latin typeface="Arial MT"/>
                <a:cs typeface="Arial MT"/>
              </a:rPr>
              <a:t> </a:t>
            </a:r>
            <a:r>
              <a:rPr sz="1759" spc="49" dirty="0">
                <a:latin typeface="Arial MT"/>
                <a:cs typeface="Arial MT"/>
              </a:rPr>
              <a:t>launches</a:t>
            </a:r>
            <a:r>
              <a:rPr sz="1759" spc="9" dirty="0">
                <a:latin typeface="Arial MT"/>
                <a:cs typeface="Arial MT"/>
              </a:rPr>
              <a:t> </a:t>
            </a:r>
            <a:r>
              <a:rPr sz="1759" spc="58" dirty="0">
                <a:latin typeface="Arial MT"/>
                <a:cs typeface="Arial MT"/>
              </a:rPr>
              <a:t>using</a:t>
            </a:r>
            <a:r>
              <a:rPr sz="1759" spc="6" dirty="0">
                <a:latin typeface="Arial MT"/>
                <a:cs typeface="Arial MT"/>
              </a:rPr>
              <a:t> </a:t>
            </a:r>
            <a:r>
              <a:rPr sz="1759" spc="36" dirty="0">
                <a:latin typeface="Arial MT"/>
                <a:cs typeface="Arial MT"/>
              </a:rPr>
              <a:t>Marker</a:t>
            </a:r>
            <a:r>
              <a:rPr sz="1759" spc="6" dirty="0">
                <a:latin typeface="Arial MT"/>
                <a:cs typeface="Arial MT"/>
              </a:rPr>
              <a:t> </a:t>
            </a:r>
            <a:r>
              <a:rPr sz="1759" spc="55" dirty="0">
                <a:latin typeface="Arial MT"/>
                <a:cs typeface="Arial MT"/>
              </a:rPr>
              <a:t>Cluster</a:t>
            </a:r>
            <a:r>
              <a:rPr sz="1759" spc="6" dirty="0">
                <a:latin typeface="Arial MT"/>
                <a:cs typeface="Arial MT"/>
              </a:rPr>
              <a:t> </a:t>
            </a:r>
            <a:r>
              <a:rPr sz="1759" spc="100" dirty="0">
                <a:latin typeface="Arial MT"/>
                <a:cs typeface="Arial MT"/>
              </a:rPr>
              <a:t>to </a:t>
            </a:r>
            <a:r>
              <a:rPr sz="1759" spc="82" dirty="0">
                <a:latin typeface="Arial MT"/>
                <a:cs typeface="Arial MT"/>
              </a:rPr>
              <a:t>identify</a:t>
            </a:r>
            <a:r>
              <a:rPr sz="1759" dirty="0">
                <a:latin typeface="Arial MT"/>
                <a:cs typeface="Arial MT"/>
              </a:rPr>
              <a:t> </a:t>
            </a:r>
            <a:r>
              <a:rPr sz="1759" spc="97" dirty="0">
                <a:latin typeface="Arial MT"/>
                <a:cs typeface="Arial MT"/>
              </a:rPr>
              <a:t>which</a:t>
            </a:r>
            <a:r>
              <a:rPr sz="1759" spc="3" dirty="0">
                <a:latin typeface="Arial MT"/>
                <a:cs typeface="Arial MT"/>
              </a:rPr>
              <a:t> </a:t>
            </a:r>
            <a:r>
              <a:rPr sz="1759" spc="67" dirty="0">
                <a:latin typeface="Arial MT"/>
                <a:cs typeface="Arial MT"/>
              </a:rPr>
              <a:t>launch</a:t>
            </a:r>
            <a:r>
              <a:rPr sz="1759" spc="3" dirty="0">
                <a:latin typeface="Arial MT"/>
                <a:cs typeface="Arial MT"/>
              </a:rPr>
              <a:t> </a:t>
            </a:r>
            <a:r>
              <a:rPr sz="1759" spc="30" dirty="0">
                <a:latin typeface="Arial MT"/>
                <a:cs typeface="Arial MT"/>
              </a:rPr>
              <a:t>sites</a:t>
            </a:r>
            <a:r>
              <a:rPr sz="1759" spc="3" dirty="0">
                <a:latin typeface="Arial MT"/>
                <a:cs typeface="Arial MT"/>
              </a:rPr>
              <a:t> </a:t>
            </a:r>
            <a:r>
              <a:rPr sz="1759" dirty="0">
                <a:latin typeface="Arial MT"/>
                <a:cs typeface="Arial MT"/>
              </a:rPr>
              <a:t>have</a:t>
            </a:r>
            <a:r>
              <a:rPr sz="1759" spc="3" dirty="0">
                <a:latin typeface="Arial MT"/>
                <a:cs typeface="Arial MT"/>
              </a:rPr>
              <a:t> </a:t>
            </a:r>
            <a:r>
              <a:rPr sz="1759" spc="49" dirty="0">
                <a:latin typeface="Arial MT"/>
                <a:cs typeface="Arial MT"/>
              </a:rPr>
              <a:t>relatively</a:t>
            </a:r>
            <a:r>
              <a:rPr sz="1759" spc="3" dirty="0">
                <a:latin typeface="Arial MT"/>
                <a:cs typeface="Arial MT"/>
              </a:rPr>
              <a:t> </a:t>
            </a:r>
            <a:r>
              <a:rPr sz="1759" spc="82" dirty="0">
                <a:latin typeface="Arial MT"/>
                <a:cs typeface="Arial MT"/>
              </a:rPr>
              <a:t>high</a:t>
            </a:r>
            <a:r>
              <a:rPr sz="1759" spc="3" dirty="0">
                <a:latin typeface="Arial MT"/>
                <a:cs typeface="Arial MT"/>
              </a:rPr>
              <a:t> </a:t>
            </a:r>
            <a:r>
              <a:rPr sz="1759" spc="36" dirty="0">
                <a:latin typeface="Arial MT"/>
                <a:cs typeface="Arial MT"/>
              </a:rPr>
              <a:t>success</a:t>
            </a:r>
            <a:r>
              <a:rPr sz="1759" spc="3" dirty="0">
                <a:latin typeface="Arial MT"/>
                <a:cs typeface="Arial MT"/>
              </a:rPr>
              <a:t> </a:t>
            </a:r>
            <a:r>
              <a:rPr sz="1759" spc="27" dirty="0">
                <a:latin typeface="Arial MT"/>
                <a:cs typeface="Arial MT"/>
              </a:rPr>
              <a:t>rates.</a:t>
            </a:r>
            <a:endParaRPr sz="1759" dirty="0">
              <a:latin typeface="Arial MT"/>
              <a:cs typeface="Arial MT"/>
            </a:endParaRPr>
          </a:p>
          <a:p>
            <a:pPr>
              <a:spcBef>
                <a:spcPts val="64"/>
              </a:spcBef>
              <a:buClr>
                <a:srgbClr val="FFFFFF"/>
              </a:buClr>
              <a:buFont typeface="Arial MT"/>
              <a:buChar char="-"/>
            </a:pPr>
            <a:endParaRPr sz="1759" dirty="0">
              <a:latin typeface="Arial MT"/>
              <a:cs typeface="Arial MT"/>
            </a:endParaRPr>
          </a:p>
          <a:p>
            <a:pPr marL="350601" indent="-342900">
              <a:buFont typeface="Arial" panose="020B0604020202020204" pitchFamily="34" charset="0"/>
              <a:buChar char="•"/>
            </a:pPr>
            <a:r>
              <a:rPr sz="2001" spc="55" dirty="0">
                <a:latin typeface="Arial MT"/>
                <a:cs typeface="Arial MT"/>
              </a:rPr>
              <a:t>Distances</a:t>
            </a:r>
            <a:r>
              <a:rPr sz="2001" spc="-79" dirty="0">
                <a:latin typeface="Arial MT"/>
                <a:cs typeface="Arial MT"/>
              </a:rPr>
              <a:t> </a:t>
            </a:r>
            <a:r>
              <a:rPr sz="2001" spc="97" dirty="0">
                <a:latin typeface="Arial MT"/>
                <a:cs typeface="Arial MT"/>
              </a:rPr>
              <a:t>between</a:t>
            </a:r>
            <a:r>
              <a:rPr sz="2001" spc="-76" dirty="0">
                <a:latin typeface="Arial MT"/>
                <a:cs typeface="Arial MT"/>
              </a:rPr>
              <a:t> </a:t>
            </a:r>
            <a:r>
              <a:rPr sz="2001" dirty="0">
                <a:latin typeface="Arial MT"/>
                <a:cs typeface="Arial MT"/>
              </a:rPr>
              <a:t>a</a:t>
            </a:r>
            <a:r>
              <a:rPr sz="2001" spc="-76" dirty="0">
                <a:latin typeface="Arial MT"/>
                <a:cs typeface="Arial MT"/>
              </a:rPr>
              <a:t> </a:t>
            </a:r>
            <a:r>
              <a:rPr sz="2001" spc="64" dirty="0">
                <a:latin typeface="Arial MT"/>
                <a:cs typeface="Arial MT"/>
              </a:rPr>
              <a:t>Launch</a:t>
            </a:r>
            <a:r>
              <a:rPr sz="2001" spc="-76" dirty="0">
                <a:latin typeface="Arial MT"/>
                <a:cs typeface="Arial MT"/>
              </a:rPr>
              <a:t> </a:t>
            </a:r>
            <a:r>
              <a:rPr sz="2001" spc="58" dirty="0">
                <a:latin typeface="Arial MT"/>
                <a:cs typeface="Arial MT"/>
              </a:rPr>
              <a:t>Site</a:t>
            </a:r>
            <a:r>
              <a:rPr sz="2001" spc="-79" dirty="0">
                <a:latin typeface="Arial MT"/>
                <a:cs typeface="Arial MT"/>
              </a:rPr>
              <a:t> </a:t>
            </a:r>
            <a:r>
              <a:rPr sz="2001" spc="139" dirty="0">
                <a:latin typeface="Arial MT"/>
                <a:cs typeface="Arial MT"/>
              </a:rPr>
              <a:t>to</a:t>
            </a:r>
            <a:r>
              <a:rPr sz="2001" spc="-76" dirty="0">
                <a:latin typeface="Arial MT"/>
                <a:cs typeface="Arial MT"/>
              </a:rPr>
              <a:t> </a:t>
            </a:r>
            <a:r>
              <a:rPr sz="2001" spc="82" dirty="0">
                <a:latin typeface="Arial MT"/>
                <a:cs typeface="Arial MT"/>
              </a:rPr>
              <a:t>its</a:t>
            </a:r>
            <a:r>
              <a:rPr sz="2001" spc="-76" dirty="0">
                <a:latin typeface="Arial MT"/>
                <a:cs typeface="Arial MT"/>
              </a:rPr>
              <a:t> </a:t>
            </a:r>
            <a:r>
              <a:rPr sz="2001" spc="79" dirty="0">
                <a:latin typeface="Arial MT"/>
                <a:cs typeface="Arial MT"/>
              </a:rPr>
              <a:t>proximities:</a:t>
            </a:r>
            <a:endParaRPr sz="2001" dirty="0">
              <a:latin typeface="Arial MT"/>
              <a:cs typeface="Arial MT"/>
            </a:endParaRPr>
          </a:p>
          <a:p>
            <a:pPr marL="464772" marR="889113" indent="134387">
              <a:lnSpc>
                <a:spcPct val="111400"/>
              </a:lnSpc>
              <a:spcBef>
                <a:spcPts val="888"/>
              </a:spcBef>
              <a:buChar char="-"/>
              <a:tabLst>
                <a:tab pos="599160" algn="l"/>
              </a:tabLst>
            </a:pPr>
            <a:r>
              <a:rPr sz="1759" spc="82" dirty="0">
                <a:latin typeface="Arial MT"/>
                <a:cs typeface="Arial MT"/>
              </a:rPr>
              <a:t>Added</a:t>
            </a:r>
            <a:r>
              <a:rPr sz="1759" spc="-15" dirty="0">
                <a:latin typeface="Arial MT"/>
                <a:cs typeface="Arial MT"/>
              </a:rPr>
              <a:t> </a:t>
            </a:r>
            <a:r>
              <a:rPr sz="1759" spc="82" dirty="0">
                <a:latin typeface="Arial MT"/>
                <a:cs typeface="Arial MT"/>
              </a:rPr>
              <a:t>coloured</a:t>
            </a:r>
            <a:r>
              <a:rPr sz="1759" spc="-12" dirty="0">
                <a:latin typeface="Arial MT"/>
                <a:cs typeface="Arial MT"/>
              </a:rPr>
              <a:t> </a:t>
            </a:r>
            <a:r>
              <a:rPr sz="1759" dirty="0">
                <a:latin typeface="Arial MT"/>
                <a:cs typeface="Arial MT"/>
              </a:rPr>
              <a:t>Lines</a:t>
            </a:r>
            <a:r>
              <a:rPr sz="1759" spc="-12" dirty="0">
                <a:latin typeface="Arial MT"/>
                <a:cs typeface="Arial MT"/>
              </a:rPr>
              <a:t> </a:t>
            </a:r>
            <a:r>
              <a:rPr sz="1759" spc="115" dirty="0">
                <a:latin typeface="Arial MT"/>
                <a:cs typeface="Arial MT"/>
              </a:rPr>
              <a:t>to</a:t>
            </a:r>
            <a:r>
              <a:rPr sz="1759" spc="-12" dirty="0">
                <a:latin typeface="Arial MT"/>
                <a:cs typeface="Arial MT"/>
              </a:rPr>
              <a:t> </a:t>
            </a:r>
            <a:r>
              <a:rPr sz="1759" spc="61" dirty="0">
                <a:latin typeface="Arial MT"/>
                <a:cs typeface="Arial MT"/>
              </a:rPr>
              <a:t>show</a:t>
            </a:r>
            <a:r>
              <a:rPr sz="1759" spc="-12" dirty="0">
                <a:latin typeface="Arial MT"/>
                <a:cs typeface="Arial MT"/>
              </a:rPr>
              <a:t> </a:t>
            </a:r>
            <a:r>
              <a:rPr sz="1759" spc="55" dirty="0">
                <a:latin typeface="Arial MT"/>
                <a:cs typeface="Arial MT"/>
              </a:rPr>
              <a:t>distances</a:t>
            </a:r>
            <a:r>
              <a:rPr sz="1759" spc="-12" dirty="0">
                <a:latin typeface="Arial MT"/>
                <a:cs typeface="Arial MT"/>
              </a:rPr>
              <a:t> </a:t>
            </a:r>
            <a:r>
              <a:rPr sz="1759" spc="76" dirty="0">
                <a:latin typeface="Arial MT"/>
                <a:cs typeface="Arial MT"/>
              </a:rPr>
              <a:t>between</a:t>
            </a:r>
            <a:r>
              <a:rPr sz="1759" spc="-12" dirty="0">
                <a:latin typeface="Arial MT"/>
                <a:cs typeface="Arial MT"/>
              </a:rPr>
              <a:t> </a:t>
            </a:r>
            <a:r>
              <a:rPr sz="1759" spc="79" dirty="0">
                <a:latin typeface="Arial MT"/>
                <a:cs typeface="Arial MT"/>
              </a:rPr>
              <a:t>the</a:t>
            </a:r>
            <a:r>
              <a:rPr sz="1759" spc="-12" dirty="0">
                <a:latin typeface="Arial MT"/>
                <a:cs typeface="Arial MT"/>
              </a:rPr>
              <a:t> </a:t>
            </a:r>
            <a:r>
              <a:rPr sz="1759" spc="45" dirty="0">
                <a:latin typeface="Arial MT"/>
                <a:cs typeface="Arial MT"/>
              </a:rPr>
              <a:t>Launch</a:t>
            </a:r>
            <a:r>
              <a:rPr sz="1759" spc="-12" dirty="0">
                <a:latin typeface="Arial MT"/>
                <a:cs typeface="Arial MT"/>
              </a:rPr>
              <a:t> </a:t>
            </a:r>
            <a:r>
              <a:rPr sz="1759" spc="36" dirty="0">
                <a:latin typeface="Arial MT"/>
                <a:cs typeface="Arial MT"/>
              </a:rPr>
              <a:t>Site</a:t>
            </a:r>
            <a:r>
              <a:rPr sz="1759" spc="-12" dirty="0">
                <a:latin typeface="Arial MT"/>
                <a:cs typeface="Arial MT"/>
              </a:rPr>
              <a:t> </a:t>
            </a:r>
            <a:r>
              <a:rPr sz="1759" spc="-42" dirty="0">
                <a:latin typeface="Arial MT"/>
                <a:cs typeface="Arial MT"/>
              </a:rPr>
              <a:t>KSC</a:t>
            </a:r>
            <a:r>
              <a:rPr sz="1759" spc="-12" dirty="0">
                <a:latin typeface="Arial MT"/>
                <a:cs typeface="Arial MT"/>
              </a:rPr>
              <a:t> </a:t>
            </a:r>
            <a:r>
              <a:rPr sz="1759" spc="-39" dirty="0">
                <a:latin typeface="Arial MT"/>
                <a:cs typeface="Arial MT"/>
              </a:rPr>
              <a:t>LC-</a:t>
            </a:r>
            <a:r>
              <a:rPr sz="1759" spc="73" dirty="0">
                <a:latin typeface="Arial MT"/>
                <a:cs typeface="Arial MT"/>
              </a:rPr>
              <a:t>39A</a:t>
            </a:r>
            <a:r>
              <a:rPr sz="1759" spc="-12" dirty="0">
                <a:latin typeface="Arial MT"/>
                <a:cs typeface="Arial MT"/>
              </a:rPr>
              <a:t> </a:t>
            </a:r>
            <a:r>
              <a:rPr sz="1759" dirty="0">
                <a:latin typeface="Arial MT"/>
                <a:cs typeface="Arial MT"/>
              </a:rPr>
              <a:t>(as</a:t>
            </a:r>
            <a:r>
              <a:rPr sz="1759" spc="-12" dirty="0">
                <a:latin typeface="Arial MT"/>
                <a:cs typeface="Arial MT"/>
              </a:rPr>
              <a:t> </a:t>
            </a:r>
            <a:r>
              <a:rPr sz="1759" spc="-15" dirty="0">
                <a:latin typeface="Arial MT"/>
                <a:cs typeface="Arial MT"/>
              </a:rPr>
              <a:t>an </a:t>
            </a:r>
            <a:r>
              <a:rPr sz="1759" spc="42" dirty="0">
                <a:latin typeface="Arial MT"/>
                <a:cs typeface="Arial MT"/>
              </a:rPr>
              <a:t>example)</a:t>
            </a:r>
            <a:r>
              <a:rPr sz="1759" spc="-18" dirty="0">
                <a:latin typeface="Arial MT"/>
                <a:cs typeface="Arial MT"/>
              </a:rPr>
              <a:t> </a:t>
            </a:r>
            <a:r>
              <a:rPr sz="1759" spc="58" dirty="0">
                <a:latin typeface="Arial MT"/>
                <a:cs typeface="Arial MT"/>
              </a:rPr>
              <a:t>and</a:t>
            </a:r>
            <a:r>
              <a:rPr sz="1759" spc="-15" dirty="0">
                <a:latin typeface="Arial MT"/>
                <a:cs typeface="Arial MT"/>
              </a:rPr>
              <a:t> </a:t>
            </a:r>
            <a:r>
              <a:rPr sz="1759" spc="58" dirty="0">
                <a:latin typeface="Arial MT"/>
                <a:cs typeface="Arial MT"/>
              </a:rPr>
              <a:t>its</a:t>
            </a:r>
            <a:r>
              <a:rPr sz="1759" spc="-18" dirty="0">
                <a:latin typeface="Arial MT"/>
                <a:cs typeface="Arial MT"/>
              </a:rPr>
              <a:t> </a:t>
            </a:r>
            <a:r>
              <a:rPr sz="1759" spc="67" dirty="0">
                <a:latin typeface="Arial MT"/>
                <a:cs typeface="Arial MT"/>
              </a:rPr>
              <a:t>proximities</a:t>
            </a:r>
            <a:r>
              <a:rPr sz="1759" spc="-15" dirty="0">
                <a:latin typeface="Arial MT"/>
                <a:cs typeface="Arial MT"/>
              </a:rPr>
              <a:t> </a:t>
            </a:r>
            <a:r>
              <a:rPr sz="1759" spc="33" dirty="0">
                <a:latin typeface="Arial MT"/>
                <a:cs typeface="Arial MT"/>
              </a:rPr>
              <a:t>like</a:t>
            </a:r>
            <a:r>
              <a:rPr sz="1759" spc="-18" dirty="0">
                <a:latin typeface="Arial MT"/>
                <a:cs typeface="Arial MT"/>
              </a:rPr>
              <a:t> </a:t>
            </a:r>
            <a:r>
              <a:rPr sz="1759" dirty="0">
                <a:latin typeface="Arial MT"/>
                <a:cs typeface="Arial MT"/>
              </a:rPr>
              <a:t>Railway,</a:t>
            </a:r>
            <a:r>
              <a:rPr sz="1759" spc="-15" dirty="0">
                <a:latin typeface="Arial MT"/>
                <a:cs typeface="Arial MT"/>
              </a:rPr>
              <a:t> </a:t>
            </a:r>
            <a:r>
              <a:rPr sz="1759" spc="33" dirty="0">
                <a:latin typeface="Arial MT"/>
                <a:cs typeface="Arial MT"/>
              </a:rPr>
              <a:t>Highway,</a:t>
            </a:r>
            <a:r>
              <a:rPr sz="1759" spc="-18" dirty="0">
                <a:latin typeface="Arial MT"/>
                <a:cs typeface="Arial MT"/>
              </a:rPr>
              <a:t> </a:t>
            </a:r>
            <a:r>
              <a:rPr sz="1759" spc="49" dirty="0">
                <a:latin typeface="Arial MT"/>
                <a:cs typeface="Arial MT"/>
              </a:rPr>
              <a:t>Coastline</a:t>
            </a:r>
            <a:r>
              <a:rPr sz="1759" spc="-15" dirty="0">
                <a:latin typeface="Arial MT"/>
                <a:cs typeface="Arial MT"/>
              </a:rPr>
              <a:t> </a:t>
            </a:r>
            <a:r>
              <a:rPr sz="1759" spc="58" dirty="0">
                <a:latin typeface="Arial MT"/>
                <a:cs typeface="Arial MT"/>
              </a:rPr>
              <a:t>and</a:t>
            </a:r>
            <a:r>
              <a:rPr sz="1759" spc="-18" dirty="0">
                <a:latin typeface="Arial MT"/>
                <a:cs typeface="Arial MT"/>
              </a:rPr>
              <a:t> </a:t>
            </a:r>
            <a:r>
              <a:rPr sz="1759" spc="39" dirty="0">
                <a:latin typeface="Arial MT"/>
                <a:cs typeface="Arial MT"/>
              </a:rPr>
              <a:t>Closest</a:t>
            </a:r>
            <a:r>
              <a:rPr sz="1759" spc="-15" dirty="0">
                <a:latin typeface="Arial MT"/>
                <a:cs typeface="Arial MT"/>
              </a:rPr>
              <a:t> </a:t>
            </a:r>
            <a:r>
              <a:rPr sz="1759" spc="24" dirty="0">
                <a:latin typeface="Arial MT"/>
                <a:cs typeface="Arial MT"/>
              </a:rPr>
              <a:t>City.</a:t>
            </a:r>
            <a:endParaRPr sz="1759" dirty="0">
              <a:latin typeface="Arial MT"/>
              <a:cs typeface="Arial MT"/>
            </a:endParaRPr>
          </a:p>
          <a:p>
            <a:pPr>
              <a:spcBef>
                <a:spcPts val="491"/>
              </a:spcBef>
            </a:pPr>
            <a:endParaRPr sz="1759" dirty="0">
              <a:latin typeface="Arial MT"/>
              <a:cs typeface="Arial M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Build an Interactive Map with Folium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737745"/>
            <a:ext cx="12120880" cy="642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543" lvl="0" algn="ctr"/>
            <a:r>
              <a:rPr lang="en-US" sz="1789" u="sng" spc="67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lang="en-US" sz="1789" u="sng" spc="-12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lang="en-US" sz="1789" u="sng" spc="-42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lang="en-US" sz="1789" u="sng" spc="-9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lang="en-US" sz="1789" u="sng" spc="61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https://github.com/pymamad/IBM-Applied-Data-Science-Capstone/blob/21c41626ded8f2cbe4751f201a0d422575f8dc62/lab_jupyter_launch_site_location.ipynb</a:t>
            </a:r>
            <a:endParaRPr lang="en-US" sz="1789" dirty="0">
              <a:solidFill>
                <a:prstClr val="black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968750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8713" y="1295049"/>
            <a:ext cx="10027207" cy="37827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9"/>
              </a:spcBef>
            </a:pPr>
            <a:r>
              <a:rPr sz="2400" spc="79" dirty="0">
                <a:latin typeface="Time new roman"/>
              </a:rPr>
              <a:t>Launch</a:t>
            </a:r>
            <a:r>
              <a:rPr sz="2400" spc="-79" dirty="0">
                <a:latin typeface="Time new roman"/>
              </a:rPr>
              <a:t> </a:t>
            </a:r>
            <a:r>
              <a:rPr sz="2400" spc="58" dirty="0">
                <a:latin typeface="Time new roman"/>
              </a:rPr>
              <a:t>Sites</a:t>
            </a:r>
            <a:r>
              <a:rPr sz="2400" spc="-79" dirty="0">
                <a:latin typeface="Time new roman"/>
              </a:rPr>
              <a:t> </a:t>
            </a:r>
            <a:r>
              <a:rPr sz="2400" spc="115" dirty="0">
                <a:latin typeface="Time new roman"/>
              </a:rPr>
              <a:t>Dropdown</a:t>
            </a:r>
            <a:r>
              <a:rPr sz="2400" spc="-79" dirty="0">
                <a:latin typeface="Time new roman"/>
              </a:rPr>
              <a:t> </a:t>
            </a:r>
            <a:r>
              <a:rPr sz="2400" spc="55" dirty="0">
                <a:latin typeface="Time new roman"/>
              </a:rPr>
              <a:t>List: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8713" y="1768048"/>
            <a:ext cx="10494935" cy="4092826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608786" indent="-144014">
              <a:spcBef>
                <a:spcPts val="76"/>
              </a:spcBef>
              <a:buChar char="-"/>
              <a:tabLst>
                <a:tab pos="608786" algn="l"/>
              </a:tabLst>
            </a:pPr>
            <a:r>
              <a:rPr sz="1880" spc="82" dirty="0">
                <a:latin typeface="Arial MT"/>
                <a:cs typeface="Arial MT"/>
              </a:rPr>
              <a:t>Added</a:t>
            </a:r>
            <a:r>
              <a:rPr sz="1880" spc="-18" dirty="0">
                <a:latin typeface="Arial MT"/>
                <a:cs typeface="Arial MT"/>
              </a:rPr>
              <a:t> </a:t>
            </a:r>
            <a:r>
              <a:rPr sz="1880" dirty="0">
                <a:latin typeface="Arial MT"/>
                <a:cs typeface="Arial MT"/>
              </a:rPr>
              <a:t>a</a:t>
            </a:r>
            <a:r>
              <a:rPr sz="1880" spc="-15" dirty="0">
                <a:latin typeface="Arial MT"/>
                <a:cs typeface="Arial MT"/>
              </a:rPr>
              <a:t> </a:t>
            </a:r>
            <a:r>
              <a:rPr sz="1880" spc="103" dirty="0">
                <a:latin typeface="Arial MT"/>
                <a:cs typeface="Arial MT"/>
              </a:rPr>
              <a:t>dropdown</a:t>
            </a:r>
            <a:r>
              <a:rPr sz="1880" spc="-15" dirty="0">
                <a:latin typeface="Arial MT"/>
                <a:cs typeface="Arial MT"/>
              </a:rPr>
              <a:t> </a:t>
            </a:r>
            <a:r>
              <a:rPr sz="1880" spc="61" dirty="0">
                <a:latin typeface="Arial MT"/>
                <a:cs typeface="Arial MT"/>
              </a:rPr>
              <a:t>list</a:t>
            </a:r>
            <a:r>
              <a:rPr sz="1880" spc="-15" dirty="0">
                <a:latin typeface="Arial MT"/>
                <a:cs typeface="Arial MT"/>
              </a:rPr>
              <a:t> </a:t>
            </a:r>
            <a:r>
              <a:rPr sz="1880" spc="115" dirty="0">
                <a:latin typeface="Arial MT"/>
                <a:cs typeface="Arial MT"/>
              </a:rPr>
              <a:t>to</a:t>
            </a:r>
            <a:r>
              <a:rPr sz="1880" spc="-15" dirty="0">
                <a:latin typeface="Arial MT"/>
                <a:cs typeface="Arial MT"/>
              </a:rPr>
              <a:t> </a:t>
            </a:r>
            <a:r>
              <a:rPr sz="1880" spc="45" dirty="0">
                <a:latin typeface="Arial MT"/>
                <a:cs typeface="Arial MT"/>
              </a:rPr>
              <a:t>enable</a:t>
            </a:r>
            <a:r>
              <a:rPr sz="1880" spc="-15" dirty="0">
                <a:latin typeface="Arial MT"/>
                <a:cs typeface="Arial MT"/>
              </a:rPr>
              <a:t> </a:t>
            </a:r>
            <a:r>
              <a:rPr sz="1880" spc="49" dirty="0">
                <a:latin typeface="Arial MT"/>
                <a:cs typeface="Arial MT"/>
              </a:rPr>
              <a:t>Launch</a:t>
            </a:r>
            <a:r>
              <a:rPr sz="1880" spc="-15" dirty="0">
                <a:latin typeface="Arial MT"/>
                <a:cs typeface="Arial MT"/>
              </a:rPr>
              <a:t> </a:t>
            </a:r>
            <a:r>
              <a:rPr sz="1880" spc="39" dirty="0">
                <a:latin typeface="Arial MT"/>
                <a:cs typeface="Arial MT"/>
              </a:rPr>
              <a:t>Site</a:t>
            </a:r>
            <a:r>
              <a:rPr sz="1880" spc="-15" dirty="0">
                <a:latin typeface="Arial MT"/>
                <a:cs typeface="Arial MT"/>
              </a:rPr>
              <a:t> </a:t>
            </a:r>
            <a:r>
              <a:rPr sz="1880" spc="55" dirty="0">
                <a:latin typeface="Arial MT"/>
                <a:cs typeface="Arial MT"/>
              </a:rPr>
              <a:t>selection.</a:t>
            </a:r>
            <a:endParaRPr sz="1880" dirty="0">
              <a:latin typeface="Arial MT"/>
              <a:cs typeface="Arial MT"/>
            </a:endParaRPr>
          </a:p>
          <a:p>
            <a:pPr>
              <a:spcBef>
                <a:spcPts val="33"/>
              </a:spcBef>
              <a:buClr>
                <a:srgbClr val="FFFFFF"/>
              </a:buClr>
              <a:buFont typeface="Arial MT"/>
              <a:buChar char="-"/>
            </a:pPr>
            <a:endParaRPr sz="1880" dirty="0">
              <a:latin typeface="Arial MT"/>
              <a:cs typeface="Arial MT"/>
            </a:endParaRPr>
          </a:p>
          <a:p>
            <a:pPr marL="7701"/>
            <a:r>
              <a:rPr sz="2122" dirty="0">
                <a:latin typeface="Arial MT"/>
                <a:cs typeface="Arial MT"/>
              </a:rPr>
              <a:t>Pie</a:t>
            </a:r>
            <a:r>
              <a:rPr sz="2122" spc="-76" dirty="0">
                <a:latin typeface="Arial MT"/>
                <a:cs typeface="Arial MT"/>
              </a:rPr>
              <a:t> </a:t>
            </a:r>
            <a:r>
              <a:rPr sz="2122" spc="94" dirty="0">
                <a:latin typeface="Arial MT"/>
                <a:cs typeface="Arial MT"/>
              </a:rPr>
              <a:t>Chart</a:t>
            </a:r>
            <a:r>
              <a:rPr sz="2122" spc="-76" dirty="0">
                <a:latin typeface="Arial MT"/>
                <a:cs typeface="Arial MT"/>
              </a:rPr>
              <a:t> </a:t>
            </a:r>
            <a:r>
              <a:rPr sz="2122" spc="106" dirty="0">
                <a:latin typeface="Arial MT"/>
                <a:cs typeface="Arial MT"/>
              </a:rPr>
              <a:t>showing</a:t>
            </a:r>
            <a:r>
              <a:rPr sz="2122" spc="-76" dirty="0">
                <a:latin typeface="Arial MT"/>
                <a:cs typeface="Arial MT"/>
              </a:rPr>
              <a:t> </a:t>
            </a:r>
            <a:r>
              <a:rPr sz="2122" spc="49" dirty="0">
                <a:latin typeface="Arial MT"/>
                <a:cs typeface="Arial MT"/>
              </a:rPr>
              <a:t>Success</a:t>
            </a:r>
            <a:r>
              <a:rPr sz="2122" spc="-73" dirty="0">
                <a:latin typeface="Arial MT"/>
                <a:cs typeface="Arial MT"/>
              </a:rPr>
              <a:t> </a:t>
            </a:r>
            <a:r>
              <a:rPr sz="2122" spc="61" dirty="0">
                <a:latin typeface="Arial MT"/>
                <a:cs typeface="Arial MT"/>
              </a:rPr>
              <a:t>Launches</a:t>
            </a:r>
            <a:r>
              <a:rPr sz="2122" spc="-76" dirty="0">
                <a:latin typeface="Arial MT"/>
                <a:cs typeface="Arial MT"/>
              </a:rPr>
              <a:t> </a:t>
            </a:r>
            <a:r>
              <a:rPr sz="2122" spc="76" dirty="0">
                <a:latin typeface="Arial MT"/>
                <a:cs typeface="Arial MT"/>
              </a:rPr>
              <a:t>(All</a:t>
            </a:r>
            <a:r>
              <a:rPr sz="2122" spc="-76" dirty="0">
                <a:latin typeface="Arial MT"/>
                <a:cs typeface="Arial MT"/>
              </a:rPr>
              <a:t> </a:t>
            </a:r>
            <a:r>
              <a:rPr sz="2122" spc="88" dirty="0">
                <a:latin typeface="Arial MT"/>
                <a:cs typeface="Arial MT"/>
              </a:rPr>
              <a:t>Sites/Certain</a:t>
            </a:r>
            <a:r>
              <a:rPr sz="2122" spc="-76" dirty="0">
                <a:latin typeface="Arial MT"/>
                <a:cs typeface="Arial MT"/>
              </a:rPr>
              <a:t> </a:t>
            </a:r>
            <a:r>
              <a:rPr sz="2122" spc="42" dirty="0">
                <a:latin typeface="Arial MT"/>
                <a:cs typeface="Arial MT"/>
              </a:rPr>
              <a:t>Site):</a:t>
            </a:r>
            <a:endParaRPr sz="2122" dirty="0">
              <a:latin typeface="Arial MT"/>
              <a:cs typeface="Arial MT"/>
            </a:endParaRPr>
          </a:p>
          <a:p>
            <a:pPr marL="464772" marR="673862" indent="144014">
              <a:lnSpc>
                <a:spcPct val="110800"/>
              </a:lnSpc>
              <a:spcBef>
                <a:spcPts val="955"/>
              </a:spcBef>
              <a:buChar char="-"/>
              <a:tabLst>
                <a:tab pos="608786" algn="l"/>
              </a:tabLst>
            </a:pPr>
            <a:r>
              <a:rPr sz="1880" spc="82" dirty="0">
                <a:latin typeface="Arial MT"/>
                <a:cs typeface="Arial MT"/>
              </a:rPr>
              <a:t>Added</a:t>
            </a:r>
            <a:r>
              <a:rPr sz="1880" spc="-18" dirty="0">
                <a:latin typeface="Arial MT"/>
                <a:cs typeface="Arial MT"/>
              </a:rPr>
              <a:t> </a:t>
            </a:r>
            <a:r>
              <a:rPr sz="1880" dirty="0">
                <a:latin typeface="Arial MT"/>
                <a:cs typeface="Arial MT"/>
              </a:rPr>
              <a:t>a</a:t>
            </a:r>
            <a:r>
              <a:rPr sz="1880" spc="-15" dirty="0">
                <a:latin typeface="Arial MT"/>
                <a:cs typeface="Arial MT"/>
              </a:rPr>
              <a:t> </a:t>
            </a:r>
            <a:r>
              <a:rPr sz="1880" spc="73" dirty="0">
                <a:latin typeface="Arial MT"/>
                <a:cs typeface="Arial MT"/>
              </a:rPr>
              <a:t>pie</a:t>
            </a:r>
            <a:r>
              <a:rPr sz="1880" spc="-15" dirty="0">
                <a:latin typeface="Arial MT"/>
                <a:cs typeface="Arial MT"/>
              </a:rPr>
              <a:t> </a:t>
            </a:r>
            <a:r>
              <a:rPr sz="1880" spc="82" dirty="0">
                <a:latin typeface="Arial MT"/>
                <a:cs typeface="Arial MT"/>
              </a:rPr>
              <a:t>chart</a:t>
            </a:r>
            <a:r>
              <a:rPr sz="1880" spc="-18" dirty="0">
                <a:latin typeface="Arial MT"/>
                <a:cs typeface="Arial MT"/>
              </a:rPr>
              <a:t> </a:t>
            </a:r>
            <a:r>
              <a:rPr sz="1880" spc="115" dirty="0">
                <a:latin typeface="Arial MT"/>
                <a:cs typeface="Arial MT"/>
              </a:rPr>
              <a:t>to</a:t>
            </a:r>
            <a:r>
              <a:rPr sz="1880" spc="-15" dirty="0">
                <a:latin typeface="Arial MT"/>
                <a:cs typeface="Arial MT"/>
              </a:rPr>
              <a:t> </a:t>
            </a:r>
            <a:r>
              <a:rPr sz="1880" spc="64" dirty="0">
                <a:latin typeface="Arial MT"/>
                <a:cs typeface="Arial MT"/>
              </a:rPr>
              <a:t>show</a:t>
            </a:r>
            <a:r>
              <a:rPr sz="1880" spc="-15" dirty="0">
                <a:latin typeface="Arial MT"/>
                <a:cs typeface="Arial MT"/>
              </a:rPr>
              <a:t> </a:t>
            </a:r>
            <a:r>
              <a:rPr sz="1880" spc="85" dirty="0">
                <a:latin typeface="Arial MT"/>
                <a:cs typeface="Arial MT"/>
              </a:rPr>
              <a:t>the</a:t>
            </a:r>
            <a:r>
              <a:rPr sz="1880" spc="-18" dirty="0">
                <a:latin typeface="Arial MT"/>
                <a:cs typeface="Arial MT"/>
              </a:rPr>
              <a:t> </a:t>
            </a:r>
            <a:r>
              <a:rPr sz="1880" spc="88" dirty="0">
                <a:latin typeface="Arial MT"/>
                <a:cs typeface="Arial MT"/>
              </a:rPr>
              <a:t>total</a:t>
            </a:r>
            <a:r>
              <a:rPr sz="1880" spc="-15" dirty="0">
                <a:latin typeface="Arial MT"/>
                <a:cs typeface="Arial MT"/>
              </a:rPr>
              <a:t> </a:t>
            </a:r>
            <a:r>
              <a:rPr sz="1880" spc="55" dirty="0">
                <a:latin typeface="Arial MT"/>
                <a:cs typeface="Arial MT"/>
              </a:rPr>
              <a:t>successful</a:t>
            </a:r>
            <a:r>
              <a:rPr sz="1880" spc="-15" dirty="0">
                <a:latin typeface="Arial MT"/>
                <a:cs typeface="Arial MT"/>
              </a:rPr>
              <a:t> </a:t>
            </a:r>
            <a:r>
              <a:rPr sz="1880" spc="52" dirty="0">
                <a:latin typeface="Arial MT"/>
                <a:cs typeface="Arial MT"/>
              </a:rPr>
              <a:t>launches</a:t>
            </a:r>
            <a:r>
              <a:rPr sz="1880" spc="-18" dirty="0">
                <a:latin typeface="Arial MT"/>
                <a:cs typeface="Arial MT"/>
              </a:rPr>
              <a:t> </a:t>
            </a:r>
            <a:r>
              <a:rPr sz="1880" spc="109" dirty="0">
                <a:latin typeface="Arial MT"/>
                <a:cs typeface="Arial MT"/>
              </a:rPr>
              <a:t>count</a:t>
            </a:r>
            <a:r>
              <a:rPr sz="1880" spc="-15" dirty="0">
                <a:latin typeface="Arial MT"/>
                <a:cs typeface="Arial MT"/>
              </a:rPr>
              <a:t> </a:t>
            </a:r>
            <a:r>
              <a:rPr sz="1880" spc="82" dirty="0">
                <a:latin typeface="Arial MT"/>
                <a:cs typeface="Arial MT"/>
              </a:rPr>
              <a:t>for</a:t>
            </a:r>
            <a:r>
              <a:rPr sz="1880" spc="-15" dirty="0">
                <a:latin typeface="Arial MT"/>
                <a:cs typeface="Arial MT"/>
              </a:rPr>
              <a:t> </a:t>
            </a:r>
            <a:r>
              <a:rPr sz="1880" spc="36" dirty="0">
                <a:latin typeface="Arial MT"/>
                <a:cs typeface="Arial MT"/>
              </a:rPr>
              <a:t>all</a:t>
            </a:r>
            <a:r>
              <a:rPr sz="1880" spc="-18" dirty="0">
                <a:latin typeface="Arial MT"/>
                <a:cs typeface="Arial MT"/>
              </a:rPr>
              <a:t> </a:t>
            </a:r>
            <a:r>
              <a:rPr sz="1880" spc="33" dirty="0">
                <a:latin typeface="Arial MT"/>
                <a:cs typeface="Arial MT"/>
              </a:rPr>
              <a:t>sites</a:t>
            </a:r>
            <a:r>
              <a:rPr sz="1880" spc="-15" dirty="0">
                <a:latin typeface="Arial MT"/>
                <a:cs typeface="Arial MT"/>
              </a:rPr>
              <a:t> </a:t>
            </a:r>
            <a:r>
              <a:rPr sz="1880" spc="61" dirty="0">
                <a:latin typeface="Arial MT"/>
                <a:cs typeface="Arial MT"/>
              </a:rPr>
              <a:t>and</a:t>
            </a:r>
            <a:r>
              <a:rPr sz="1880" spc="-15" dirty="0">
                <a:latin typeface="Arial MT"/>
                <a:cs typeface="Arial MT"/>
              </a:rPr>
              <a:t> </a:t>
            </a:r>
            <a:r>
              <a:rPr sz="1880" spc="69" dirty="0">
                <a:latin typeface="Arial MT"/>
                <a:cs typeface="Arial MT"/>
              </a:rPr>
              <a:t>the </a:t>
            </a:r>
            <a:r>
              <a:rPr sz="1880" spc="30" dirty="0">
                <a:latin typeface="Arial MT"/>
                <a:cs typeface="Arial MT"/>
              </a:rPr>
              <a:t>Success</a:t>
            </a:r>
            <a:r>
              <a:rPr sz="1880" spc="-3" dirty="0">
                <a:latin typeface="Arial MT"/>
                <a:cs typeface="Arial MT"/>
              </a:rPr>
              <a:t> </a:t>
            </a:r>
            <a:r>
              <a:rPr sz="1880" dirty="0">
                <a:latin typeface="Arial MT"/>
                <a:cs typeface="Arial MT"/>
              </a:rPr>
              <a:t>vs. </a:t>
            </a:r>
            <a:r>
              <a:rPr sz="1880" dirty="0">
                <a:latin typeface="Arial MT"/>
                <a:cs typeface="Arial MT"/>
              </a:rPr>
              <a:t>Failed </a:t>
            </a:r>
            <a:r>
              <a:rPr sz="1880" spc="82" dirty="0">
                <a:latin typeface="Arial MT"/>
                <a:cs typeface="Arial MT"/>
              </a:rPr>
              <a:t>counts</a:t>
            </a:r>
            <a:r>
              <a:rPr sz="1880" dirty="0">
                <a:latin typeface="Arial MT"/>
                <a:cs typeface="Arial MT"/>
              </a:rPr>
              <a:t> </a:t>
            </a:r>
            <a:r>
              <a:rPr sz="1880" spc="82" dirty="0">
                <a:latin typeface="Arial MT"/>
                <a:cs typeface="Arial MT"/>
              </a:rPr>
              <a:t>for</a:t>
            </a:r>
            <a:r>
              <a:rPr sz="1880" dirty="0">
                <a:latin typeface="Arial MT"/>
                <a:cs typeface="Arial MT"/>
              </a:rPr>
              <a:t> </a:t>
            </a:r>
            <a:r>
              <a:rPr sz="1880" spc="85" dirty="0">
                <a:latin typeface="Arial MT"/>
                <a:cs typeface="Arial MT"/>
              </a:rPr>
              <a:t>the</a:t>
            </a:r>
            <a:r>
              <a:rPr sz="1880" spc="-3" dirty="0">
                <a:latin typeface="Arial MT"/>
                <a:cs typeface="Arial MT"/>
              </a:rPr>
              <a:t> </a:t>
            </a:r>
            <a:r>
              <a:rPr sz="1880" spc="39" dirty="0">
                <a:latin typeface="Arial MT"/>
                <a:cs typeface="Arial MT"/>
              </a:rPr>
              <a:t>site,</a:t>
            </a:r>
            <a:r>
              <a:rPr sz="1880" dirty="0">
                <a:latin typeface="Arial MT"/>
                <a:cs typeface="Arial MT"/>
              </a:rPr>
              <a:t> </a:t>
            </a:r>
            <a:r>
              <a:rPr sz="1880" spc="97" dirty="0">
                <a:latin typeface="Arial MT"/>
                <a:cs typeface="Arial MT"/>
              </a:rPr>
              <a:t>if</a:t>
            </a:r>
            <a:r>
              <a:rPr sz="1880" dirty="0">
                <a:latin typeface="Arial MT"/>
                <a:cs typeface="Arial MT"/>
              </a:rPr>
              <a:t> a </a:t>
            </a:r>
            <a:r>
              <a:rPr sz="1880" spc="61" dirty="0">
                <a:latin typeface="Arial MT"/>
                <a:cs typeface="Arial MT"/>
              </a:rPr>
              <a:t>speci</a:t>
            </a:r>
            <a:r>
              <a:rPr sz="1880" spc="61" dirty="0">
                <a:latin typeface="Times New Roman"/>
                <a:cs typeface="Times New Roman"/>
              </a:rPr>
              <a:t>f</a:t>
            </a:r>
            <a:r>
              <a:rPr sz="1880" spc="61" dirty="0">
                <a:latin typeface="Arial MT"/>
                <a:cs typeface="Arial MT"/>
              </a:rPr>
              <a:t>ic</a:t>
            </a:r>
            <a:r>
              <a:rPr sz="1880" dirty="0">
                <a:latin typeface="Arial MT"/>
                <a:cs typeface="Arial MT"/>
              </a:rPr>
              <a:t> </a:t>
            </a:r>
            <a:r>
              <a:rPr sz="1880" spc="49" dirty="0">
                <a:latin typeface="Arial MT"/>
                <a:cs typeface="Arial MT"/>
              </a:rPr>
              <a:t>Launch</a:t>
            </a:r>
            <a:r>
              <a:rPr sz="1880" dirty="0">
                <a:latin typeface="Arial MT"/>
                <a:cs typeface="Arial MT"/>
              </a:rPr>
              <a:t> </a:t>
            </a:r>
            <a:r>
              <a:rPr sz="1880" spc="39" dirty="0">
                <a:latin typeface="Arial MT"/>
                <a:cs typeface="Arial MT"/>
              </a:rPr>
              <a:t>Site</a:t>
            </a:r>
            <a:r>
              <a:rPr sz="1880" spc="-3" dirty="0">
                <a:latin typeface="Arial MT"/>
                <a:cs typeface="Arial MT"/>
              </a:rPr>
              <a:t> </a:t>
            </a:r>
            <a:r>
              <a:rPr sz="1880" dirty="0">
                <a:latin typeface="Arial MT"/>
                <a:cs typeface="Arial MT"/>
              </a:rPr>
              <a:t>was </a:t>
            </a:r>
            <a:r>
              <a:rPr sz="1880" spc="52" dirty="0">
                <a:latin typeface="Arial MT"/>
                <a:cs typeface="Arial MT"/>
              </a:rPr>
              <a:t>selected.</a:t>
            </a:r>
            <a:endParaRPr sz="1880" dirty="0">
              <a:latin typeface="Arial MT"/>
              <a:cs typeface="Arial MT"/>
            </a:endParaRPr>
          </a:p>
          <a:p>
            <a:pPr>
              <a:spcBef>
                <a:spcPts val="30"/>
              </a:spcBef>
              <a:buClr>
                <a:srgbClr val="FFFFFF"/>
              </a:buClr>
              <a:buFont typeface="Arial MT"/>
              <a:buChar char="-"/>
            </a:pPr>
            <a:endParaRPr sz="1880" dirty="0">
              <a:latin typeface="Arial MT"/>
              <a:cs typeface="Arial MT"/>
            </a:endParaRPr>
          </a:p>
          <a:p>
            <a:pPr marL="7701">
              <a:spcBef>
                <a:spcPts val="3"/>
              </a:spcBef>
            </a:pPr>
            <a:r>
              <a:rPr sz="2122" spc="79" dirty="0">
                <a:latin typeface="Arial MT"/>
                <a:cs typeface="Arial MT"/>
              </a:rPr>
              <a:t>Slider</a:t>
            </a:r>
            <a:r>
              <a:rPr sz="2122" spc="-61" dirty="0">
                <a:latin typeface="Arial MT"/>
                <a:cs typeface="Arial MT"/>
              </a:rPr>
              <a:t> </a:t>
            </a:r>
            <a:r>
              <a:rPr sz="2122" spc="149" dirty="0">
                <a:latin typeface="Arial MT"/>
                <a:cs typeface="Arial MT"/>
              </a:rPr>
              <a:t>of</a:t>
            </a:r>
            <a:r>
              <a:rPr sz="2122" spc="-61" dirty="0">
                <a:latin typeface="Arial MT"/>
                <a:cs typeface="Arial MT"/>
              </a:rPr>
              <a:t> </a:t>
            </a:r>
            <a:r>
              <a:rPr sz="2122" spc="45" dirty="0">
                <a:latin typeface="Arial MT"/>
                <a:cs typeface="Arial MT"/>
              </a:rPr>
              <a:t>Payload</a:t>
            </a:r>
            <a:r>
              <a:rPr sz="2122" spc="-58" dirty="0">
                <a:latin typeface="Arial MT"/>
                <a:cs typeface="Arial MT"/>
              </a:rPr>
              <a:t> </a:t>
            </a:r>
            <a:r>
              <a:rPr sz="2122" dirty="0">
                <a:latin typeface="Arial MT"/>
                <a:cs typeface="Arial MT"/>
              </a:rPr>
              <a:t>Mass</a:t>
            </a:r>
            <a:r>
              <a:rPr sz="2122" spc="-61" dirty="0">
                <a:latin typeface="Arial MT"/>
                <a:cs typeface="Arial MT"/>
              </a:rPr>
              <a:t> </a:t>
            </a:r>
            <a:r>
              <a:rPr sz="2122" spc="30" dirty="0">
                <a:latin typeface="Arial MT"/>
                <a:cs typeface="Arial MT"/>
              </a:rPr>
              <a:t>Range:</a:t>
            </a:r>
            <a:endParaRPr sz="2122" dirty="0">
              <a:latin typeface="Arial MT"/>
              <a:cs typeface="Arial MT"/>
            </a:endParaRPr>
          </a:p>
          <a:p>
            <a:pPr marL="608786" indent="-144014">
              <a:spcBef>
                <a:spcPts val="1198"/>
              </a:spcBef>
              <a:buChar char="-"/>
              <a:tabLst>
                <a:tab pos="608786" algn="l"/>
              </a:tabLst>
            </a:pPr>
            <a:r>
              <a:rPr sz="1880" spc="82" dirty="0">
                <a:latin typeface="Arial MT"/>
                <a:cs typeface="Arial MT"/>
              </a:rPr>
              <a:t>Added</a:t>
            </a:r>
            <a:r>
              <a:rPr sz="1880" spc="-6" dirty="0">
                <a:latin typeface="Arial MT"/>
                <a:cs typeface="Arial MT"/>
              </a:rPr>
              <a:t> </a:t>
            </a:r>
            <a:r>
              <a:rPr sz="1880" dirty="0">
                <a:latin typeface="Arial MT"/>
                <a:cs typeface="Arial MT"/>
              </a:rPr>
              <a:t>a</a:t>
            </a:r>
            <a:r>
              <a:rPr sz="1880" spc="-3" dirty="0">
                <a:latin typeface="Arial MT"/>
                <a:cs typeface="Arial MT"/>
              </a:rPr>
              <a:t> </a:t>
            </a:r>
            <a:r>
              <a:rPr sz="1880" spc="58" dirty="0">
                <a:latin typeface="Arial MT"/>
                <a:cs typeface="Arial MT"/>
              </a:rPr>
              <a:t>slider</a:t>
            </a:r>
            <a:r>
              <a:rPr sz="1880" spc="-3" dirty="0">
                <a:latin typeface="Arial MT"/>
                <a:cs typeface="Arial MT"/>
              </a:rPr>
              <a:t> </a:t>
            </a:r>
            <a:r>
              <a:rPr sz="1880" spc="115" dirty="0">
                <a:latin typeface="Arial MT"/>
                <a:cs typeface="Arial MT"/>
              </a:rPr>
              <a:t>to</a:t>
            </a:r>
            <a:r>
              <a:rPr sz="1880" spc="-3" dirty="0">
                <a:latin typeface="Arial MT"/>
                <a:cs typeface="Arial MT"/>
              </a:rPr>
              <a:t> </a:t>
            </a:r>
            <a:r>
              <a:rPr sz="1880" spc="55" dirty="0">
                <a:latin typeface="Arial MT"/>
                <a:cs typeface="Arial MT"/>
              </a:rPr>
              <a:t>select</a:t>
            </a:r>
            <a:r>
              <a:rPr sz="1880" spc="-3" dirty="0">
                <a:latin typeface="Arial MT"/>
                <a:cs typeface="Arial MT"/>
              </a:rPr>
              <a:t> </a:t>
            </a:r>
            <a:r>
              <a:rPr sz="1880" dirty="0">
                <a:latin typeface="Arial MT"/>
                <a:cs typeface="Arial MT"/>
              </a:rPr>
              <a:t>Payload</a:t>
            </a:r>
            <a:r>
              <a:rPr sz="1880" spc="-3" dirty="0">
                <a:latin typeface="Arial MT"/>
                <a:cs typeface="Arial MT"/>
              </a:rPr>
              <a:t> </a:t>
            </a:r>
            <a:r>
              <a:rPr sz="1880" spc="39" dirty="0">
                <a:latin typeface="Arial MT"/>
                <a:cs typeface="Arial MT"/>
              </a:rPr>
              <a:t>range.</a:t>
            </a:r>
            <a:endParaRPr sz="1880" dirty="0">
              <a:latin typeface="Arial MT"/>
              <a:cs typeface="Arial MT"/>
            </a:endParaRPr>
          </a:p>
          <a:p>
            <a:pPr>
              <a:spcBef>
                <a:spcPts val="30"/>
              </a:spcBef>
              <a:buClr>
                <a:srgbClr val="FFFFFF"/>
              </a:buClr>
              <a:buFont typeface="Arial MT"/>
              <a:buChar char="-"/>
            </a:pPr>
            <a:endParaRPr sz="1880" dirty="0">
              <a:latin typeface="Arial MT"/>
              <a:cs typeface="Arial MT"/>
            </a:endParaRPr>
          </a:p>
          <a:p>
            <a:pPr marL="7701">
              <a:spcBef>
                <a:spcPts val="3"/>
              </a:spcBef>
            </a:pPr>
            <a:r>
              <a:rPr sz="2122" spc="94" dirty="0">
                <a:latin typeface="Arial MT"/>
                <a:cs typeface="Arial MT"/>
              </a:rPr>
              <a:t>Scatter</a:t>
            </a:r>
            <a:r>
              <a:rPr sz="2122" spc="-67" dirty="0">
                <a:latin typeface="Arial MT"/>
                <a:cs typeface="Arial MT"/>
              </a:rPr>
              <a:t> </a:t>
            </a:r>
            <a:r>
              <a:rPr sz="2122" spc="94" dirty="0">
                <a:latin typeface="Arial MT"/>
                <a:cs typeface="Arial MT"/>
              </a:rPr>
              <a:t>Chart</a:t>
            </a:r>
            <a:r>
              <a:rPr sz="2122" spc="-64" dirty="0">
                <a:latin typeface="Arial MT"/>
                <a:cs typeface="Arial MT"/>
              </a:rPr>
              <a:t> </a:t>
            </a:r>
            <a:r>
              <a:rPr sz="2122" spc="149" dirty="0">
                <a:latin typeface="Arial MT"/>
                <a:cs typeface="Arial MT"/>
              </a:rPr>
              <a:t>of</a:t>
            </a:r>
            <a:r>
              <a:rPr sz="2122" spc="-64" dirty="0">
                <a:latin typeface="Arial MT"/>
                <a:cs typeface="Arial MT"/>
              </a:rPr>
              <a:t> </a:t>
            </a:r>
            <a:r>
              <a:rPr sz="2122" spc="45" dirty="0">
                <a:latin typeface="Arial MT"/>
                <a:cs typeface="Arial MT"/>
              </a:rPr>
              <a:t>Payload</a:t>
            </a:r>
            <a:r>
              <a:rPr sz="2122" spc="-64" dirty="0">
                <a:latin typeface="Arial MT"/>
                <a:cs typeface="Arial MT"/>
              </a:rPr>
              <a:t> </a:t>
            </a:r>
            <a:r>
              <a:rPr sz="2122" dirty="0">
                <a:latin typeface="Arial MT"/>
                <a:cs typeface="Arial MT"/>
              </a:rPr>
              <a:t>Mass</a:t>
            </a:r>
            <a:r>
              <a:rPr sz="2122" spc="-64" dirty="0">
                <a:latin typeface="Arial MT"/>
                <a:cs typeface="Arial MT"/>
              </a:rPr>
              <a:t> </a:t>
            </a:r>
            <a:r>
              <a:rPr sz="2122" spc="42" dirty="0">
                <a:latin typeface="Arial MT"/>
                <a:cs typeface="Arial MT"/>
              </a:rPr>
              <a:t>vs.</a:t>
            </a:r>
            <a:r>
              <a:rPr sz="2122" spc="-64" dirty="0">
                <a:latin typeface="Arial MT"/>
                <a:cs typeface="Arial MT"/>
              </a:rPr>
              <a:t> </a:t>
            </a:r>
            <a:r>
              <a:rPr sz="2122" spc="49" dirty="0">
                <a:latin typeface="Arial MT"/>
                <a:cs typeface="Arial MT"/>
              </a:rPr>
              <a:t>Success</a:t>
            </a:r>
            <a:r>
              <a:rPr sz="2122" spc="-64" dirty="0">
                <a:latin typeface="Arial MT"/>
                <a:cs typeface="Arial MT"/>
              </a:rPr>
              <a:t> </a:t>
            </a:r>
            <a:r>
              <a:rPr sz="2122" dirty="0">
                <a:latin typeface="Arial MT"/>
                <a:cs typeface="Arial MT"/>
              </a:rPr>
              <a:t>Rate</a:t>
            </a:r>
            <a:r>
              <a:rPr sz="2122" spc="-64" dirty="0">
                <a:latin typeface="Arial MT"/>
                <a:cs typeface="Arial MT"/>
              </a:rPr>
              <a:t> </a:t>
            </a:r>
            <a:r>
              <a:rPr sz="2122" spc="124" dirty="0">
                <a:latin typeface="Arial MT"/>
                <a:cs typeface="Arial MT"/>
              </a:rPr>
              <a:t>for</a:t>
            </a:r>
            <a:r>
              <a:rPr sz="2122" spc="-64" dirty="0">
                <a:latin typeface="Arial MT"/>
                <a:cs typeface="Arial MT"/>
              </a:rPr>
              <a:t> </a:t>
            </a:r>
            <a:r>
              <a:rPr sz="2122" spc="118" dirty="0">
                <a:latin typeface="Arial MT"/>
                <a:cs typeface="Arial MT"/>
              </a:rPr>
              <a:t>the</a:t>
            </a:r>
            <a:r>
              <a:rPr sz="2122" spc="-64" dirty="0">
                <a:latin typeface="Arial MT"/>
                <a:cs typeface="Arial MT"/>
              </a:rPr>
              <a:t> </a:t>
            </a:r>
            <a:r>
              <a:rPr sz="2122" spc="73" dirty="0">
                <a:latin typeface="Arial MT"/>
                <a:cs typeface="Arial MT"/>
              </a:rPr>
              <a:t>di</a:t>
            </a:r>
            <a:r>
              <a:rPr sz="2122" spc="73" dirty="0">
                <a:latin typeface="Verdana"/>
                <a:cs typeface="Verdana"/>
              </a:rPr>
              <a:t>ff</a:t>
            </a:r>
            <a:r>
              <a:rPr sz="2122" spc="73" dirty="0">
                <a:latin typeface="Arial MT"/>
                <a:cs typeface="Arial MT"/>
              </a:rPr>
              <a:t>erent</a:t>
            </a:r>
            <a:r>
              <a:rPr sz="2122" spc="-64" dirty="0">
                <a:latin typeface="Arial MT"/>
                <a:cs typeface="Arial MT"/>
              </a:rPr>
              <a:t> </a:t>
            </a:r>
            <a:r>
              <a:rPr sz="2122" spc="76" dirty="0">
                <a:latin typeface="Arial MT"/>
                <a:cs typeface="Arial MT"/>
              </a:rPr>
              <a:t>Booster</a:t>
            </a:r>
            <a:r>
              <a:rPr sz="2122" spc="-64" dirty="0">
                <a:latin typeface="Arial MT"/>
                <a:cs typeface="Arial MT"/>
              </a:rPr>
              <a:t> </a:t>
            </a:r>
            <a:r>
              <a:rPr sz="2122" spc="36" dirty="0">
                <a:latin typeface="Arial MT"/>
                <a:cs typeface="Arial MT"/>
              </a:rPr>
              <a:t>Versions:</a:t>
            </a:r>
            <a:endParaRPr sz="2122" dirty="0">
              <a:latin typeface="Arial MT"/>
              <a:cs typeface="Arial MT"/>
            </a:endParaRPr>
          </a:p>
          <a:p>
            <a:pPr marL="608786" indent="-144014">
              <a:spcBef>
                <a:spcPts val="1198"/>
              </a:spcBef>
              <a:buChar char="-"/>
              <a:tabLst>
                <a:tab pos="608786" algn="l"/>
              </a:tabLst>
            </a:pPr>
            <a:r>
              <a:rPr sz="1880" spc="82" dirty="0">
                <a:latin typeface="Arial MT"/>
                <a:cs typeface="Arial MT"/>
              </a:rPr>
              <a:t>Added</a:t>
            </a:r>
            <a:r>
              <a:rPr sz="1880" spc="-3" dirty="0">
                <a:latin typeface="Arial MT"/>
                <a:cs typeface="Arial MT"/>
              </a:rPr>
              <a:t> </a:t>
            </a:r>
            <a:r>
              <a:rPr sz="1880" dirty="0">
                <a:latin typeface="Arial MT"/>
                <a:cs typeface="Arial MT"/>
              </a:rPr>
              <a:t>a </a:t>
            </a:r>
            <a:r>
              <a:rPr sz="1880" spc="64" dirty="0">
                <a:latin typeface="Arial MT"/>
                <a:cs typeface="Arial MT"/>
              </a:rPr>
              <a:t>scatter</a:t>
            </a:r>
            <a:r>
              <a:rPr sz="1880" dirty="0">
                <a:latin typeface="Arial MT"/>
                <a:cs typeface="Arial MT"/>
              </a:rPr>
              <a:t> </a:t>
            </a:r>
            <a:r>
              <a:rPr sz="1880" spc="82" dirty="0">
                <a:latin typeface="Arial MT"/>
                <a:cs typeface="Arial MT"/>
              </a:rPr>
              <a:t>chart</a:t>
            </a:r>
            <a:r>
              <a:rPr sz="1880" dirty="0">
                <a:latin typeface="Arial MT"/>
                <a:cs typeface="Arial MT"/>
              </a:rPr>
              <a:t> </a:t>
            </a:r>
            <a:r>
              <a:rPr sz="1880" spc="115" dirty="0">
                <a:latin typeface="Arial MT"/>
                <a:cs typeface="Arial MT"/>
              </a:rPr>
              <a:t>to</a:t>
            </a:r>
            <a:r>
              <a:rPr sz="1880" dirty="0">
                <a:latin typeface="Arial MT"/>
                <a:cs typeface="Arial MT"/>
              </a:rPr>
              <a:t> </a:t>
            </a:r>
            <a:r>
              <a:rPr sz="1880" spc="64" dirty="0">
                <a:latin typeface="Arial MT"/>
                <a:cs typeface="Arial MT"/>
              </a:rPr>
              <a:t>show</a:t>
            </a:r>
            <a:r>
              <a:rPr sz="1880" dirty="0">
                <a:latin typeface="Arial MT"/>
                <a:cs typeface="Arial MT"/>
              </a:rPr>
              <a:t> </a:t>
            </a:r>
            <a:r>
              <a:rPr sz="1880" spc="85" dirty="0">
                <a:latin typeface="Arial MT"/>
                <a:cs typeface="Arial MT"/>
              </a:rPr>
              <a:t>the</a:t>
            </a:r>
            <a:r>
              <a:rPr sz="1880" dirty="0">
                <a:latin typeface="Arial MT"/>
                <a:cs typeface="Arial MT"/>
              </a:rPr>
              <a:t> </a:t>
            </a:r>
            <a:r>
              <a:rPr sz="1880" spc="73" dirty="0">
                <a:latin typeface="Arial MT"/>
                <a:cs typeface="Arial MT"/>
              </a:rPr>
              <a:t>correlation</a:t>
            </a:r>
            <a:r>
              <a:rPr sz="1880" dirty="0">
                <a:latin typeface="Arial MT"/>
                <a:cs typeface="Arial MT"/>
              </a:rPr>
              <a:t> </a:t>
            </a:r>
            <a:r>
              <a:rPr sz="1880" spc="76" dirty="0">
                <a:latin typeface="Arial MT"/>
                <a:cs typeface="Arial MT"/>
              </a:rPr>
              <a:t>between</a:t>
            </a:r>
            <a:r>
              <a:rPr sz="1880" dirty="0">
                <a:latin typeface="Arial MT"/>
                <a:cs typeface="Arial MT"/>
              </a:rPr>
              <a:t> Payload </a:t>
            </a:r>
            <a:r>
              <a:rPr sz="1880" spc="61" dirty="0">
                <a:latin typeface="Arial MT"/>
                <a:cs typeface="Arial MT"/>
              </a:rPr>
              <a:t>and</a:t>
            </a:r>
            <a:r>
              <a:rPr sz="1880" dirty="0">
                <a:latin typeface="Arial MT"/>
                <a:cs typeface="Arial MT"/>
              </a:rPr>
              <a:t> </a:t>
            </a:r>
            <a:r>
              <a:rPr sz="1880" spc="49" dirty="0">
                <a:latin typeface="Arial MT"/>
                <a:cs typeface="Arial MT"/>
              </a:rPr>
              <a:t>Launch</a:t>
            </a:r>
            <a:r>
              <a:rPr sz="1880" dirty="0">
                <a:latin typeface="Arial MT"/>
                <a:cs typeface="Arial MT"/>
              </a:rPr>
              <a:t> </a:t>
            </a:r>
            <a:r>
              <a:rPr sz="1880" spc="-6" dirty="0">
                <a:latin typeface="Arial MT"/>
                <a:cs typeface="Arial MT"/>
              </a:rPr>
              <a:t>Success.</a:t>
            </a:r>
            <a:endParaRPr sz="188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80" dirty="0">
              <a:latin typeface="Arial MT"/>
              <a:cs typeface="Arial M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Time new roman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Time new roman"/>
              </a:rPr>
              <a:t> Dash</a:t>
            </a:r>
          </a:p>
        </p:txBody>
      </p:sp>
      <p:sp>
        <p:nvSpPr>
          <p:cNvPr id="6" name="Rectangle 5"/>
          <p:cNvSpPr/>
          <p:nvPr/>
        </p:nvSpPr>
        <p:spPr>
          <a:xfrm>
            <a:off x="223520" y="5988368"/>
            <a:ext cx="11399520" cy="642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743" lvl="0" algn="ctr">
              <a:spcBef>
                <a:spcPts val="3"/>
              </a:spcBef>
            </a:pPr>
            <a:r>
              <a:rPr lang="en-US" sz="1789" u="sng" spc="67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lang="en-US" sz="1789" u="sng" spc="-36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lang="en-US" sz="1789" u="sng" spc="-42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lang="en-US" sz="1789" u="sng" spc="-36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lang="en-US" sz="1789" u="sng" spc="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https://github.com/pymamad/IBM-Applied-Data-Science-Capstone/blob/21c41626ded8f2cbe4751f201a0d422575f8dc62/spacex_dash_app.py</a:t>
            </a:r>
            <a:endParaRPr lang="en-US" sz="1789" dirty="0">
              <a:solidFill>
                <a:prstClr val="black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654532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52790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 txBox="1"/>
          <p:nvPr/>
        </p:nvSpPr>
        <p:spPr>
          <a:xfrm>
            <a:off x="683700" y="1941917"/>
            <a:ext cx="2162908" cy="81510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79" dirty="0">
                <a:latin typeface="Arial MT"/>
                <a:cs typeface="Arial MT"/>
              </a:rPr>
              <a:t>Creating</a:t>
            </a:r>
            <a:r>
              <a:rPr sz="1577" spc="-58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a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49" dirty="0">
                <a:latin typeface="Arial MT"/>
                <a:cs typeface="Arial MT"/>
              </a:rPr>
              <a:t>NumPy </a:t>
            </a:r>
            <a:r>
              <a:rPr sz="1577" spc="55" dirty="0">
                <a:latin typeface="Arial MT"/>
                <a:cs typeface="Arial MT"/>
              </a:rPr>
              <a:t>array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118" dirty="0">
                <a:latin typeface="Arial MT"/>
                <a:cs typeface="Arial MT"/>
              </a:rPr>
              <a:t>from</a:t>
            </a:r>
            <a:r>
              <a:rPr sz="1577" spc="-52" dirty="0">
                <a:latin typeface="Arial MT"/>
                <a:cs typeface="Arial MT"/>
              </a:rPr>
              <a:t> </a:t>
            </a:r>
            <a:r>
              <a:rPr sz="1577" spc="94" dirty="0">
                <a:latin typeface="Arial MT"/>
                <a:cs typeface="Arial MT"/>
              </a:rPr>
              <a:t>the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94" dirty="0">
                <a:latin typeface="Arial MT"/>
                <a:cs typeface="Arial MT"/>
              </a:rPr>
              <a:t>column </a:t>
            </a:r>
            <a:r>
              <a:rPr sz="1577" spc="64" dirty="0">
                <a:latin typeface="Arial MT"/>
                <a:cs typeface="Arial MT"/>
              </a:rPr>
              <a:t>“Class”</a:t>
            </a:r>
            <a:r>
              <a:rPr sz="1577" spc="-49" dirty="0">
                <a:latin typeface="Arial MT"/>
                <a:cs typeface="Arial MT"/>
              </a:rPr>
              <a:t> </a:t>
            </a:r>
            <a:r>
              <a:rPr sz="1577" spc="85" dirty="0">
                <a:latin typeface="Arial MT"/>
                <a:cs typeface="Arial MT"/>
              </a:rPr>
              <a:t>in</a:t>
            </a:r>
            <a:r>
              <a:rPr sz="1577" spc="-45" dirty="0">
                <a:latin typeface="Arial MT"/>
                <a:cs typeface="Arial MT"/>
              </a:rPr>
              <a:t> </a:t>
            </a:r>
            <a:r>
              <a:rPr sz="1577" spc="61" dirty="0">
                <a:latin typeface="Arial MT"/>
                <a:cs typeface="Arial MT"/>
              </a:rPr>
              <a:t>data</a:t>
            </a:r>
            <a:endParaRPr sz="1577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36972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 txBox="1"/>
          <p:nvPr/>
        </p:nvSpPr>
        <p:spPr>
          <a:xfrm>
            <a:off x="3622951" y="1672259"/>
            <a:ext cx="2052779" cy="1353842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69" dirty="0">
                <a:latin typeface="Arial MT"/>
                <a:cs typeface="Arial MT"/>
              </a:rPr>
              <a:t>Standardizing</a:t>
            </a:r>
            <a:r>
              <a:rPr sz="1577" spc="-58" dirty="0">
                <a:latin typeface="Arial MT"/>
                <a:cs typeface="Arial MT"/>
              </a:rPr>
              <a:t> </a:t>
            </a:r>
            <a:r>
              <a:rPr sz="1577" spc="79" dirty="0">
                <a:latin typeface="Arial MT"/>
                <a:cs typeface="Arial MT"/>
              </a:rPr>
              <a:t>the </a:t>
            </a:r>
            <a:r>
              <a:rPr sz="1577" spc="73" dirty="0">
                <a:latin typeface="Arial MT"/>
                <a:cs typeface="Arial MT"/>
              </a:rPr>
              <a:t>data</a:t>
            </a:r>
            <a:r>
              <a:rPr sz="1577" spc="-58" dirty="0">
                <a:latin typeface="Arial MT"/>
                <a:cs typeface="Arial MT"/>
              </a:rPr>
              <a:t> </a:t>
            </a:r>
            <a:r>
              <a:rPr sz="1577" spc="106" dirty="0">
                <a:latin typeface="Arial MT"/>
                <a:cs typeface="Arial MT"/>
              </a:rPr>
              <a:t>with </a:t>
            </a:r>
            <a:r>
              <a:rPr sz="1577" spc="52" dirty="0">
                <a:latin typeface="Arial MT"/>
                <a:cs typeface="Arial MT"/>
              </a:rPr>
              <a:t>StandardScaler,</a:t>
            </a:r>
            <a:r>
              <a:rPr sz="1577" spc="-52" dirty="0">
                <a:latin typeface="Arial MT"/>
                <a:cs typeface="Arial MT"/>
              </a:rPr>
              <a:t> </a:t>
            </a:r>
            <a:r>
              <a:rPr sz="1577" spc="79" dirty="0">
                <a:latin typeface="Arial MT"/>
                <a:cs typeface="Arial MT"/>
              </a:rPr>
              <a:t>then </a:t>
            </a:r>
            <a:r>
              <a:rPr sz="1577" spc="94" dirty="0">
                <a:latin typeface="Verdana"/>
                <a:cs typeface="Verdana"/>
              </a:rPr>
              <a:t>f</a:t>
            </a:r>
            <a:r>
              <a:rPr sz="1577" spc="94" dirty="0">
                <a:latin typeface="Arial MT"/>
                <a:cs typeface="Arial MT"/>
              </a:rPr>
              <a:t>itting</a:t>
            </a:r>
            <a:r>
              <a:rPr sz="1577" spc="-49" dirty="0">
                <a:latin typeface="Arial MT"/>
                <a:cs typeface="Arial MT"/>
              </a:rPr>
              <a:t> </a:t>
            </a:r>
            <a:r>
              <a:rPr sz="1577" spc="55" dirty="0">
                <a:latin typeface="Arial MT"/>
                <a:cs typeface="Arial MT"/>
              </a:rPr>
              <a:t>and </a:t>
            </a:r>
            <a:r>
              <a:rPr sz="1577" spc="91" dirty="0">
                <a:latin typeface="Arial MT"/>
                <a:cs typeface="Arial MT"/>
              </a:rPr>
              <a:t>transforming</a:t>
            </a:r>
            <a:r>
              <a:rPr sz="1577" spc="-27" dirty="0">
                <a:latin typeface="Arial MT"/>
                <a:cs typeface="Arial MT"/>
              </a:rPr>
              <a:t> </a:t>
            </a:r>
            <a:r>
              <a:rPr sz="1577" spc="97" dirty="0">
                <a:latin typeface="Arial MT"/>
                <a:cs typeface="Arial MT"/>
              </a:rPr>
              <a:t>it</a:t>
            </a:r>
            <a:endParaRPr sz="1577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21161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 txBox="1"/>
          <p:nvPr/>
        </p:nvSpPr>
        <p:spPr>
          <a:xfrm>
            <a:off x="6478898" y="1672259"/>
            <a:ext cx="2109383" cy="1353842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91" dirty="0">
                <a:latin typeface="Arial MT"/>
                <a:cs typeface="Arial MT"/>
              </a:rPr>
              <a:t>Splitting</a:t>
            </a:r>
            <a:r>
              <a:rPr sz="1577" spc="-49" dirty="0">
                <a:latin typeface="Arial MT"/>
                <a:cs typeface="Arial MT"/>
              </a:rPr>
              <a:t> </a:t>
            </a:r>
            <a:r>
              <a:rPr sz="1577" spc="94" dirty="0">
                <a:latin typeface="Arial MT"/>
                <a:cs typeface="Arial MT"/>
              </a:rPr>
              <a:t>the</a:t>
            </a:r>
            <a:r>
              <a:rPr sz="1577" spc="-49" dirty="0">
                <a:latin typeface="Arial MT"/>
                <a:cs typeface="Arial MT"/>
              </a:rPr>
              <a:t> </a:t>
            </a:r>
            <a:r>
              <a:rPr sz="1577" spc="73" dirty="0">
                <a:latin typeface="Arial MT"/>
                <a:cs typeface="Arial MT"/>
              </a:rPr>
              <a:t>data</a:t>
            </a:r>
            <a:r>
              <a:rPr sz="1577" spc="-49" dirty="0">
                <a:latin typeface="Arial MT"/>
                <a:cs typeface="Arial MT"/>
              </a:rPr>
              <a:t> </a:t>
            </a:r>
            <a:r>
              <a:rPr sz="1577" spc="88" dirty="0">
                <a:latin typeface="Arial MT"/>
                <a:cs typeface="Arial MT"/>
              </a:rPr>
              <a:t>into training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69" dirty="0">
                <a:latin typeface="Arial MT"/>
                <a:cs typeface="Arial MT"/>
              </a:rPr>
              <a:t>and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85" dirty="0">
                <a:latin typeface="Arial MT"/>
                <a:cs typeface="Arial MT"/>
              </a:rPr>
              <a:t>testing </a:t>
            </a:r>
            <a:r>
              <a:rPr sz="1577" spc="49" dirty="0">
                <a:latin typeface="Arial MT"/>
                <a:cs typeface="Arial MT"/>
              </a:rPr>
              <a:t>sets</a:t>
            </a:r>
            <a:r>
              <a:rPr sz="1577" spc="-52" dirty="0">
                <a:latin typeface="Arial MT"/>
                <a:cs typeface="Arial MT"/>
              </a:rPr>
              <a:t> </a:t>
            </a:r>
            <a:r>
              <a:rPr sz="1577" spc="106" dirty="0">
                <a:latin typeface="Arial MT"/>
                <a:cs typeface="Arial MT"/>
              </a:rPr>
              <a:t>with </a:t>
            </a:r>
            <a:r>
              <a:rPr sz="1577" spc="36" dirty="0">
                <a:latin typeface="Arial MT"/>
                <a:cs typeface="Arial MT"/>
              </a:rPr>
              <a:t>train_test_split </a:t>
            </a:r>
            <a:r>
              <a:rPr sz="1577" spc="97" dirty="0">
                <a:latin typeface="Arial MT"/>
                <a:cs typeface="Arial MT"/>
              </a:rPr>
              <a:t>function</a:t>
            </a:r>
            <a:endParaRPr sz="1577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05350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 txBox="1"/>
          <p:nvPr/>
        </p:nvSpPr>
        <p:spPr>
          <a:xfrm>
            <a:off x="9383101" y="1807088"/>
            <a:ext cx="2069337" cy="1084473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316" marR="3081" algn="ctr">
              <a:lnSpc>
                <a:spcPct val="111000"/>
              </a:lnSpc>
              <a:spcBef>
                <a:spcPts val="55"/>
              </a:spcBef>
            </a:pPr>
            <a:r>
              <a:rPr sz="1577" spc="79" dirty="0">
                <a:latin typeface="Arial MT"/>
                <a:cs typeface="Arial MT"/>
              </a:rPr>
              <a:t>Creating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-30" dirty="0">
                <a:latin typeface="Arial MT"/>
                <a:cs typeface="Arial MT"/>
              </a:rPr>
              <a:t>a </a:t>
            </a:r>
            <a:r>
              <a:rPr sz="1577" spc="55" dirty="0">
                <a:latin typeface="Arial MT"/>
                <a:cs typeface="Arial MT"/>
              </a:rPr>
              <a:t>GridSearchCV</a:t>
            </a:r>
            <a:r>
              <a:rPr sz="1577" spc="-27" dirty="0">
                <a:latin typeface="Arial MT"/>
                <a:cs typeface="Arial MT"/>
              </a:rPr>
              <a:t> </a:t>
            </a:r>
            <a:r>
              <a:rPr sz="1577" spc="97" dirty="0">
                <a:latin typeface="Arial MT"/>
                <a:cs typeface="Arial MT"/>
              </a:rPr>
              <a:t>object </a:t>
            </a:r>
            <a:r>
              <a:rPr sz="1577" spc="118" dirty="0">
                <a:latin typeface="Arial MT"/>
                <a:cs typeface="Arial MT"/>
              </a:rPr>
              <a:t>with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106" dirty="0">
                <a:latin typeface="Arial MT"/>
                <a:cs typeface="Arial MT"/>
              </a:rPr>
              <a:t>cv</a:t>
            </a:r>
            <a:r>
              <a:rPr sz="1577" spc="-52" dirty="0">
                <a:latin typeface="Arial MT"/>
                <a:cs typeface="Arial MT"/>
              </a:rPr>
              <a:t> </a:t>
            </a:r>
            <a:r>
              <a:rPr sz="1577" spc="-103" dirty="0">
                <a:latin typeface="Arial MT"/>
                <a:cs typeface="Arial MT"/>
              </a:rPr>
              <a:t>=</a:t>
            </a:r>
            <a:r>
              <a:rPr sz="1577" spc="-52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10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118" dirty="0">
                <a:latin typeface="Arial MT"/>
                <a:cs typeface="Arial MT"/>
              </a:rPr>
              <a:t>to</a:t>
            </a:r>
            <a:r>
              <a:rPr sz="1577" spc="-52" dirty="0">
                <a:latin typeface="Arial MT"/>
                <a:cs typeface="Arial MT"/>
              </a:rPr>
              <a:t> </a:t>
            </a:r>
            <a:r>
              <a:rPr sz="1577" spc="61" dirty="0">
                <a:latin typeface="Verdana"/>
                <a:cs typeface="Verdana"/>
              </a:rPr>
              <a:t>f</a:t>
            </a:r>
            <a:r>
              <a:rPr sz="1577" spc="61" dirty="0">
                <a:latin typeface="Arial MT"/>
                <a:cs typeface="Arial MT"/>
              </a:rPr>
              <a:t>ind </a:t>
            </a:r>
            <a:r>
              <a:rPr sz="1577" spc="94" dirty="0">
                <a:latin typeface="Arial MT"/>
                <a:cs typeface="Arial MT"/>
              </a:rPr>
              <a:t>the</a:t>
            </a:r>
            <a:r>
              <a:rPr sz="1577" spc="-58" dirty="0">
                <a:latin typeface="Arial MT"/>
                <a:cs typeface="Arial MT"/>
              </a:rPr>
              <a:t> </a:t>
            </a:r>
            <a:r>
              <a:rPr sz="1577" spc="82" dirty="0">
                <a:latin typeface="Arial MT"/>
                <a:cs typeface="Arial MT"/>
              </a:rPr>
              <a:t>best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64" dirty="0">
                <a:latin typeface="Arial MT"/>
                <a:cs typeface="Arial MT"/>
              </a:rPr>
              <a:t>parameters</a:t>
            </a:r>
            <a:endParaRPr sz="1577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05355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 txBox="1"/>
          <p:nvPr/>
        </p:nvSpPr>
        <p:spPr>
          <a:xfrm>
            <a:off x="9518423" y="4306086"/>
            <a:ext cx="1798637" cy="1353842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6243" marR="71622" algn="ctr">
              <a:lnSpc>
                <a:spcPct val="111000"/>
              </a:lnSpc>
              <a:spcBef>
                <a:spcPts val="55"/>
              </a:spcBef>
            </a:pPr>
            <a:r>
              <a:rPr sz="1577" spc="91" dirty="0">
                <a:latin typeface="Arial MT"/>
                <a:cs typeface="Arial MT"/>
              </a:rPr>
              <a:t>Applying </a:t>
            </a:r>
            <a:r>
              <a:rPr sz="1577" spc="49" dirty="0">
                <a:latin typeface="Arial MT"/>
                <a:cs typeface="Arial MT"/>
              </a:rPr>
              <a:t>GridSearchCV </a:t>
            </a:r>
            <a:r>
              <a:rPr sz="1577" spc="88" dirty="0">
                <a:latin typeface="Arial MT"/>
                <a:cs typeface="Arial MT"/>
              </a:rPr>
              <a:t>on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36" dirty="0">
                <a:latin typeface="Arial MT"/>
                <a:cs typeface="Arial MT"/>
              </a:rPr>
              <a:t>LogReg,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-12" dirty="0">
                <a:latin typeface="Arial MT"/>
                <a:cs typeface="Arial MT"/>
              </a:rPr>
              <a:t>SVM,</a:t>
            </a:r>
            <a:endParaRPr sz="1577">
              <a:latin typeface="Arial MT"/>
              <a:cs typeface="Arial MT"/>
            </a:endParaRPr>
          </a:p>
          <a:p>
            <a:pPr marL="7701" marR="3081" algn="ctr">
              <a:lnSpc>
                <a:spcPct val="111000"/>
              </a:lnSpc>
            </a:pPr>
            <a:r>
              <a:rPr sz="1577" spc="67" dirty="0">
                <a:latin typeface="Arial MT"/>
                <a:cs typeface="Arial MT"/>
              </a:rPr>
              <a:t>Decision</a:t>
            </a:r>
            <a:r>
              <a:rPr sz="1577" spc="-3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Tree,</a:t>
            </a:r>
            <a:r>
              <a:rPr sz="1577" spc="-3" dirty="0">
                <a:latin typeface="Arial MT"/>
                <a:cs typeface="Arial MT"/>
              </a:rPr>
              <a:t> </a:t>
            </a:r>
            <a:r>
              <a:rPr sz="1577" spc="55" dirty="0">
                <a:latin typeface="Arial MT"/>
                <a:cs typeface="Arial MT"/>
              </a:rPr>
              <a:t>and </a:t>
            </a:r>
            <a:r>
              <a:rPr sz="1577" spc="30" dirty="0">
                <a:latin typeface="Arial MT"/>
                <a:cs typeface="Arial MT"/>
              </a:rPr>
              <a:t>KNN</a:t>
            </a:r>
            <a:r>
              <a:rPr sz="1577" spc="-52" dirty="0">
                <a:latin typeface="Arial MT"/>
                <a:cs typeface="Arial MT"/>
              </a:rPr>
              <a:t> </a:t>
            </a:r>
            <a:r>
              <a:rPr sz="1577" spc="76" dirty="0">
                <a:latin typeface="Arial MT"/>
                <a:cs typeface="Arial MT"/>
              </a:rPr>
              <a:t>models</a:t>
            </a:r>
            <a:endParaRPr sz="1577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21166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 txBox="1"/>
          <p:nvPr/>
        </p:nvSpPr>
        <p:spPr>
          <a:xfrm>
            <a:off x="6542495" y="4306086"/>
            <a:ext cx="1982312" cy="135281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79" dirty="0">
                <a:latin typeface="Arial MT"/>
                <a:cs typeface="Arial MT"/>
              </a:rPr>
              <a:t>Calculating</a:t>
            </a:r>
            <a:r>
              <a:rPr sz="1577" spc="-45" dirty="0">
                <a:latin typeface="Arial MT"/>
                <a:cs typeface="Arial MT"/>
              </a:rPr>
              <a:t> </a:t>
            </a:r>
            <a:r>
              <a:rPr sz="1577" spc="79" dirty="0">
                <a:latin typeface="Arial MT"/>
                <a:cs typeface="Arial MT"/>
              </a:rPr>
              <a:t>the </a:t>
            </a:r>
            <a:r>
              <a:rPr sz="1577" spc="82" dirty="0">
                <a:latin typeface="Arial MT"/>
                <a:cs typeface="Arial MT"/>
              </a:rPr>
              <a:t>accuracy</a:t>
            </a:r>
            <a:r>
              <a:rPr sz="1577" spc="-58" dirty="0">
                <a:latin typeface="Arial MT"/>
                <a:cs typeface="Arial MT"/>
              </a:rPr>
              <a:t> </a:t>
            </a:r>
            <a:r>
              <a:rPr sz="1577" spc="88" dirty="0">
                <a:latin typeface="Arial MT"/>
                <a:cs typeface="Arial MT"/>
              </a:rPr>
              <a:t>on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94" dirty="0">
                <a:latin typeface="Arial MT"/>
                <a:cs typeface="Arial MT"/>
              </a:rPr>
              <a:t>the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73" dirty="0">
                <a:latin typeface="Arial MT"/>
                <a:cs typeface="Arial MT"/>
              </a:rPr>
              <a:t>test data</a:t>
            </a:r>
            <a:r>
              <a:rPr sz="1577" spc="-52" dirty="0">
                <a:latin typeface="Arial MT"/>
                <a:cs typeface="Arial MT"/>
              </a:rPr>
              <a:t> </a:t>
            </a:r>
            <a:r>
              <a:rPr sz="1577" spc="73" dirty="0">
                <a:latin typeface="Arial MT"/>
                <a:cs typeface="Arial MT"/>
              </a:rPr>
              <a:t>using</a:t>
            </a:r>
            <a:r>
              <a:rPr sz="1577" spc="-49" dirty="0">
                <a:latin typeface="Arial MT"/>
                <a:cs typeface="Arial MT"/>
              </a:rPr>
              <a:t> </a:t>
            </a:r>
            <a:r>
              <a:rPr sz="1577" spc="79" dirty="0">
                <a:latin typeface="Arial MT"/>
                <a:cs typeface="Arial MT"/>
              </a:rPr>
              <a:t>the </a:t>
            </a:r>
            <a:r>
              <a:rPr sz="1577" spc="103" dirty="0">
                <a:latin typeface="Arial MT"/>
                <a:cs typeface="Arial MT"/>
              </a:rPr>
              <a:t>method</a:t>
            </a:r>
            <a:r>
              <a:rPr sz="1577" spc="-45" dirty="0">
                <a:latin typeface="Arial MT"/>
                <a:cs typeface="Arial MT"/>
              </a:rPr>
              <a:t> </a:t>
            </a:r>
            <a:r>
              <a:rPr sz="1577" spc="39" dirty="0">
                <a:latin typeface="Arial MT"/>
                <a:cs typeface="Arial MT"/>
              </a:rPr>
              <a:t>.score()</a:t>
            </a:r>
            <a:endParaRPr sz="1577">
              <a:latin typeface="Arial MT"/>
              <a:cs typeface="Arial MT"/>
            </a:endParaRPr>
          </a:p>
          <a:p>
            <a:pPr algn="ctr">
              <a:spcBef>
                <a:spcPts val="209"/>
              </a:spcBef>
            </a:pPr>
            <a:r>
              <a:rPr sz="1577" spc="103" dirty="0">
                <a:latin typeface="Arial MT"/>
                <a:cs typeface="Arial MT"/>
              </a:rPr>
              <a:t>for</a:t>
            </a:r>
            <a:r>
              <a:rPr sz="1577" spc="-58" dirty="0">
                <a:latin typeface="Arial MT"/>
                <a:cs typeface="Arial MT"/>
              </a:rPr>
              <a:t> </a:t>
            </a:r>
            <a:r>
              <a:rPr sz="1577" spc="58" dirty="0">
                <a:latin typeface="Arial MT"/>
                <a:cs typeface="Arial MT"/>
              </a:rPr>
              <a:t>all</a:t>
            </a:r>
            <a:r>
              <a:rPr sz="1577" spc="-58" dirty="0">
                <a:latin typeface="Arial MT"/>
                <a:cs typeface="Arial MT"/>
              </a:rPr>
              <a:t> </a:t>
            </a:r>
            <a:r>
              <a:rPr sz="1577" spc="76" dirty="0">
                <a:latin typeface="Arial MT"/>
                <a:cs typeface="Arial MT"/>
              </a:rPr>
              <a:t>models</a:t>
            </a:r>
            <a:endParaRPr sz="1577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36978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 txBox="1"/>
          <p:nvPr/>
        </p:nvSpPr>
        <p:spPr>
          <a:xfrm>
            <a:off x="3824004" y="4575744"/>
            <a:ext cx="1650772" cy="81510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64" dirty="0">
                <a:latin typeface="Arial MT"/>
                <a:cs typeface="Arial MT"/>
              </a:rPr>
              <a:t>Examining</a:t>
            </a:r>
            <a:r>
              <a:rPr sz="1577" spc="-58" dirty="0">
                <a:latin typeface="Arial MT"/>
                <a:cs typeface="Arial MT"/>
              </a:rPr>
              <a:t> </a:t>
            </a:r>
            <a:r>
              <a:rPr sz="1577" spc="79" dirty="0">
                <a:latin typeface="Arial MT"/>
                <a:cs typeface="Arial MT"/>
              </a:rPr>
              <a:t>the </a:t>
            </a:r>
            <a:r>
              <a:rPr sz="1577" spc="88" dirty="0">
                <a:latin typeface="Arial MT"/>
                <a:cs typeface="Arial MT"/>
              </a:rPr>
              <a:t>confusion</a:t>
            </a:r>
            <a:r>
              <a:rPr sz="1577" spc="-39" dirty="0">
                <a:latin typeface="Arial MT"/>
                <a:cs typeface="Arial MT"/>
              </a:rPr>
              <a:t> </a:t>
            </a:r>
            <a:r>
              <a:rPr sz="1577" spc="91" dirty="0">
                <a:latin typeface="Arial MT"/>
                <a:cs typeface="Arial MT"/>
              </a:rPr>
              <a:t>matrix </a:t>
            </a:r>
            <a:r>
              <a:rPr sz="1577" spc="103" dirty="0">
                <a:latin typeface="Arial MT"/>
                <a:cs typeface="Arial MT"/>
              </a:rPr>
              <a:t>for</a:t>
            </a:r>
            <a:r>
              <a:rPr sz="1577" spc="-58" dirty="0">
                <a:latin typeface="Arial MT"/>
                <a:cs typeface="Arial MT"/>
              </a:rPr>
              <a:t> </a:t>
            </a:r>
            <a:r>
              <a:rPr sz="1577" spc="58" dirty="0">
                <a:latin typeface="Arial MT"/>
                <a:cs typeface="Arial MT"/>
              </a:rPr>
              <a:t>all</a:t>
            </a:r>
            <a:r>
              <a:rPr sz="1577" spc="-58" dirty="0">
                <a:latin typeface="Arial MT"/>
                <a:cs typeface="Arial MT"/>
              </a:rPr>
              <a:t> </a:t>
            </a:r>
            <a:r>
              <a:rPr sz="1577" spc="76" dirty="0">
                <a:latin typeface="Arial MT"/>
                <a:cs typeface="Arial MT"/>
              </a:rPr>
              <a:t>models</a:t>
            </a:r>
            <a:endParaRPr sz="1577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2790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 txBox="1"/>
          <p:nvPr/>
        </p:nvSpPr>
        <p:spPr>
          <a:xfrm>
            <a:off x="810108" y="4306086"/>
            <a:ext cx="1910305" cy="1353842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316" marR="3081" algn="ctr">
              <a:lnSpc>
                <a:spcPct val="111000"/>
              </a:lnSpc>
              <a:spcBef>
                <a:spcPts val="55"/>
              </a:spcBef>
            </a:pPr>
            <a:r>
              <a:rPr sz="1577" spc="69" dirty="0">
                <a:latin typeface="Arial MT"/>
                <a:cs typeface="Arial MT"/>
              </a:rPr>
              <a:t>Finding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94" dirty="0">
                <a:latin typeface="Arial MT"/>
                <a:cs typeface="Arial MT"/>
              </a:rPr>
              <a:t>the</a:t>
            </a:r>
            <a:r>
              <a:rPr sz="1577" spc="-52" dirty="0">
                <a:latin typeface="Arial MT"/>
                <a:cs typeface="Arial MT"/>
              </a:rPr>
              <a:t> </a:t>
            </a:r>
            <a:r>
              <a:rPr sz="1577" spc="97" dirty="0">
                <a:latin typeface="Arial MT"/>
                <a:cs typeface="Arial MT"/>
              </a:rPr>
              <a:t>method </a:t>
            </a:r>
            <a:r>
              <a:rPr sz="1577" spc="91" dirty="0">
                <a:latin typeface="Arial MT"/>
                <a:cs typeface="Arial MT"/>
              </a:rPr>
              <a:t>performs</a:t>
            </a:r>
            <a:r>
              <a:rPr sz="1577" spc="-52" dirty="0">
                <a:latin typeface="Arial MT"/>
                <a:cs typeface="Arial MT"/>
              </a:rPr>
              <a:t> </a:t>
            </a:r>
            <a:r>
              <a:rPr sz="1577" spc="82" dirty="0">
                <a:latin typeface="Arial MT"/>
                <a:cs typeface="Arial MT"/>
              </a:rPr>
              <a:t>best</a:t>
            </a:r>
            <a:r>
              <a:rPr sz="1577" spc="-52" dirty="0">
                <a:latin typeface="Arial MT"/>
                <a:cs typeface="Arial MT"/>
              </a:rPr>
              <a:t> </a:t>
            </a:r>
            <a:r>
              <a:rPr sz="1577" spc="85" dirty="0">
                <a:latin typeface="Arial MT"/>
                <a:cs typeface="Arial MT"/>
              </a:rPr>
              <a:t>by </a:t>
            </a:r>
            <a:r>
              <a:rPr sz="1577" spc="76" dirty="0">
                <a:latin typeface="Arial MT"/>
                <a:cs typeface="Arial MT"/>
              </a:rPr>
              <a:t>examining</a:t>
            </a:r>
            <a:r>
              <a:rPr sz="1577" spc="-33" dirty="0">
                <a:latin typeface="Arial MT"/>
                <a:cs typeface="Arial MT"/>
              </a:rPr>
              <a:t> </a:t>
            </a:r>
            <a:r>
              <a:rPr sz="1577" spc="79" dirty="0">
                <a:latin typeface="Arial MT"/>
                <a:cs typeface="Arial MT"/>
              </a:rPr>
              <a:t>the </a:t>
            </a:r>
            <a:r>
              <a:rPr sz="1577" spc="39" dirty="0">
                <a:latin typeface="Arial MT"/>
                <a:cs typeface="Arial MT"/>
              </a:rPr>
              <a:t>Jaccard_score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55" dirty="0">
                <a:latin typeface="Arial MT"/>
                <a:cs typeface="Arial MT"/>
              </a:rPr>
              <a:t>and </a:t>
            </a:r>
            <a:r>
              <a:rPr sz="1577" spc="-18" dirty="0">
                <a:latin typeface="Arial MT"/>
                <a:cs typeface="Arial MT"/>
              </a:rPr>
              <a:t>F1_score</a:t>
            </a:r>
            <a:r>
              <a:rPr sz="1577" spc="-85" dirty="0">
                <a:latin typeface="Arial MT"/>
                <a:cs typeface="Arial MT"/>
              </a:rPr>
              <a:t> </a:t>
            </a:r>
            <a:r>
              <a:rPr sz="1577" spc="85" dirty="0">
                <a:latin typeface="Arial MT"/>
                <a:cs typeface="Arial MT"/>
              </a:rPr>
              <a:t>metrics</a:t>
            </a:r>
            <a:endParaRPr sz="1577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4160" y="6032851"/>
            <a:ext cx="11744960" cy="834938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789" u="sng" spc="67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1789" u="sng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1789" u="sng" spc="-42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1789" u="sng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lang="en-US" sz="1789" u="sng" spc="52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https://github.com/pymamad/IBM-Applied-Data-Science-Capstone/blob/21c41626ded8f2cbe4751f201a0d422575f8dc62/SpaceX_Machine%20Learning%20Prediction_Part_5.ipynb</a:t>
            </a:r>
            <a:endParaRPr sz="1789" dirty="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819541" y="2094841"/>
            <a:ext cx="538320" cy="513291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935354" y="2094841"/>
            <a:ext cx="538320" cy="513291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703730" y="2094841"/>
            <a:ext cx="538320" cy="513291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935354" y="4728667"/>
            <a:ext cx="538320" cy="513291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5825255" y="4728667"/>
            <a:ext cx="538320" cy="513291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8709441" y="4728667"/>
            <a:ext cx="538320" cy="513291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0161176" y="3401069"/>
            <a:ext cx="513291" cy="53832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2129074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Predictive analysis results</a:t>
            </a:r>
          </a:p>
          <a:p>
            <a:pPr lvl="1"/>
            <a:endParaRPr lang="en-US" sz="1800">
              <a:latin typeface="Time new roman"/>
            </a:endParaRPr>
          </a:p>
          <a:p>
            <a:pPr marL="457200" lvl="1" indent="0">
              <a:buNone/>
            </a:pPr>
            <a:endParaRPr lang="en-US" sz="1800">
              <a:latin typeface="Time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 new roman"/>
              </a:rPr>
              <a:t>16</a:t>
            </a:fld>
            <a:endParaRPr lang="en-US">
              <a:latin typeface="Time new roman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7570" y="1522854"/>
            <a:ext cx="10796858" cy="222470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15266" y="3813312"/>
            <a:ext cx="9513405" cy="2512218"/>
          </a:xfrm>
          <a:prstGeom prst="rect">
            <a:avLst/>
          </a:prstGeom>
        </p:spPr>
        <p:txBody>
          <a:bodyPr vert="horz" wrap="square" lIns="0" tIns="191762" rIns="0" bIns="0" rtlCol="0">
            <a:spAutoFit/>
          </a:bodyPr>
          <a:lstStyle/>
          <a:p>
            <a:pPr marL="7701">
              <a:spcBef>
                <a:spcPts val="1510"/>
              </a:spcBef>
            </a:pPr>
            <a:r>
              <a:rPr sz="2365" spc="76" dirty="0">
                <a:latin typeface="Arial MT"/>
                <a:cs typeface="Arial MT"/>
              </a:rPr>
              <a:t>Explanation:</a:t>
            </a:r>
            <a:endParaRPr sz="2365" dirty="0">
              <a:latin typeface="Arial MT"/>
              <a:cs typeface="Arial MT"/>
            </a:endParaRPr>
          </a:p>
          <a:p>
            <a:pPr marL="812100" indent="-245671">
              <a:spcBef>
                <a:spcPts val="1301"/>
              </a:spcBef>
              <a:buChar char="•"/>
              <a:tabLst>
                <a:tab pos="812100" algn="l"/>
              </a:tabLst>
            </a:pPr>
            <a:r>
              <a:rPr sz="2092" dirty="0">
                <a:latin typeface="Arial MT"/>
                <a:cs typeface="Arial MT"/>
              </a:rPr>
              <a:t>The</a:t>
            </a:r>
            <a:r>
              <a:rPr sz="2092" spc="-15" dirty="0">
                <a:latin typeface="Arial MT"/>
                <a:cs typeface="Arial MT"/>
              </a:rPr>
              <a:t> </a:t>
            </a:r>
            <a:r>
              <a:rPr sz="2092" spc="52" dirty="0">
                <a:latin typeface="Arial MT"/>
                <a:cs typeface="Arial MT"/>
              </a:rPr>
              <a:t>earliest</a:t>
            </a:r>
            <a:r>
              <a:rPr sz="2092" spc="-15" dirty="0">
                <a:latin typeface="Arial MT"/>
                <a:cs typeface="Arial MT"/>
              </a:rPr>
              <a:t> </a:t>
            </a:r>
            <a:r>
              <a:rPr sz="2092" spc="76" dirty="0">
                <a:latin typeface="Times New Roman"/>
                <a:cs typeface="Times New Roman"/>
              </a:rPr>
              <a:t>f</a:t>
            </a:r>
            <a:r>
              <a:rPr sz="2092" spc="76" dirty="0">
                <a:latin typeface="Arial MT"/>
                <a:cs typeface="Arial MT"/>
              </a:rPr>
              <a:t>lights</a:t>
            </a:r>
            <a:r>
              <a:rPr sz="2092" spc="-12" dirty="0">
                <a:latin typeface="Arial MT"/>
                <a:cs typeface="Arial MT"/>
              </a:rPr>
              <a:t> </a:t>
            </a:r>
            <a:r>
              <a:rPr sz="2092" spc="39" dirty="0">
                <a:latin typeface="Arial MT"/>
                <a:cs typeface="Arial MT"/>
              </a:rPr>
              <a:t>all</a:t>
            </a:r>
            <a:r>
              <a:rPr sz="2092" spc="-15" dirty="0">
                <a:latin typeface="Arial MT"/>
                <a:cs typeface="Arial MT"/>
              </a:rPr>
              <a:t> </a:t>
            </a:r>
            <a:r>
              <a:rPr sz="2092" spc="69" dirty="0">
                <a:latin typeface="Arial MT"/>
                <a:cs typeface="Arial MT"/>
              </a:rPr>
              <a:t>failed</a:t>
            </a:r>
            <a:r>
              <a:rPr sz="2092" spc="-12" dirty="0">
                <a:latin typeface="Arial MT"/>
                <a:cs typeface="Arial MT"/>
              </a:rPr>
              <a:t> </a:t>
            </a:r>
            <a:r>
              <a:rPr sz="2092" spc="85" dirty="0">
                <a:latin typeface="Arial MT"/>
                <a:cs typeface="Arial MT"/>
              </a:rPr>
              <a:t>while</a:t>
            </a:r>
            <a:r>
              <a:rPr sz="2092" spc="-15" dirty="0">
                <a:latin typeface="Arial MT"/>
                <a:cs typeface="Arial MT"/>
              </a:rPr>
              <a:t> </a:t>
            </a:r>
            <a:r>
              <a:rPr sz="2092" spc="94" dirty="0">
                <a:latin typeface="Arial MT"/>
                <a:cs typeface="Arial MT"/>
              </a:rPr>
              <a:t>the</a:t>
            </a:r>
            <a:r>
              <a:rPr sz="2092" spc="-12" dirty="0">
                <a:latin typeface="Arial MT"/>
                <a:cs typeface="Arial MT"/>
              </a:rPr>
              <a:t> </a:t>
            </a:r>
            <a:r>
              <a:rPr sz="2092" spc="61" dirty="0">
                <a:latin typeface="Arial MT"/>
                <a:cs typeface="Arial MT"/>
              </a:rPr>
              <a:t>latest</a:t>
            </a:r>
            <a:r>
              <a:rPr sz="2092" spc="-15" dirty="0">
                <a:latin typeface="Arial MT"/>
                <a:cs typeface="Arial MT"/>
              </a:rPr>
              <a:t> </a:t>
            </a:r>
            <a:r>
              <a:rPr sz="2092" spc="76" dirty="0">
                <a:latin typeface="Times New Roman"/>
                <a:cs typeface="Times New Roman"/>
              </a:rPr>
              <a:t>f</a:t>
            </a:r>
            <a:r>
              <a:rPr sz="2092" spc="76" dirty="0">
                <a:latin typeface="Arial MT"/>
                <a:cs typeface="Arial MT"/>
              </a:rPr>
              <a:t>lights</a:t>
            </a:r>
            <a:r>
              <a:rPr sz="2092" spc="-12" dirty="0">
                <a:latin typeface="Arial MT"/>
                <a:cs typeface="Arial MT"/>
              </a:rPr>
              <a:t> </a:t>
            </a:r>
            <a:r>
              <a:rPr sz="2092" spc="39" dirty="0">
                <a:latin typeface="Arial MT"/>
                <a:cs typeface="Arial MT"/>
              </a:rPr>
              <a:t>all</a:t>
            </a:r>
            <a:r>
              <a:rPr sz="2092" spc="-15" dirty="0">
                <a:latin typeface="Arial MT"/>
                <a:cs typeface="Arial MT"/>
              </a:rPr>
              <a:t> </a:t>
            </a:r>
            <a:r>
              <a:rPr sz="2092" spc="67" dirty="0">
                <a:latin typeface="Arial MT"/>
                <a:cs typeface="Arial MT"/>
              </a:rPr>
              <a:t>succeeded.</a:t>
            </a:r>
            <a:endParaRPr sz="2092" dirty="0">
              <a:latin typeface="Arial MT"/>
              <a:cs typeface="Arial MT"/>
            </a:endParaRPr>
          </a:p>
          <a:p>
            <a:pPr marL="812100" indent="-245671">
              <a:spcBef>
                <a:spcPts val="1295"/>
              </a:spcBef>
              <a:buChar char="•"/>
              <a:tabLst>
                <a:tab pos="812100" algn="l"/>
              </a:tabLst>
            </a:pPr>
            <a:r>
              <a:rPr sz="2092" dirty="0">
                <a:latin typeface="Arial MT"/>
                <a:cs typeface="Arial MT"/>
              </a:rPr>
              <a:t>The</a:t>
            </a:r>
            <a:r>
              <a:rPr sz="2092" spc="-33" dirty="0">
                <a:latin typeface="Arial MT"/>
                <a:cs typeface="Arial MT"/>
              </a:rPr>
              <a:t> </a:t>
            </a:r>
            <a:r>
              <a:rPr sz="2092" spc="-24" dirty="0">
                <a:latin typeface="Arial MT"/>
                <a:cs typeface="Arial MT"/>
              </a:rPr>
              <a:t>CCAFS</a:t>
            </a:r>
            <a:r>
              <a:rPr sz="2092" spc="-33" dirty="0">
                <a:latin typeface="Arial MT"/>
                <a:cs typeface="Arial MT"/>
              </a:rPr>
              <a:t> </a:t>
            </a:r>
            <a:r>
              <a:rPr sz="2092" spc="-15" dirty="0">
                <a:latin typeface="Arial MT"/>
                <a:cs typeface="Arial MT"/>
              </a:rPr>
              <a:t>SLC</a:t>
            </a:r>
            <a:r>
              <a:rPr sz="2092" spc="-33" dirty="0">
                <a:latin typeface="Arial MT"/>
                <a:cs typeface="Arial MT"/>
              </a:rPr>
              <a:t> </a:t>
            </a:r>
            <a:r>
              <a:rPr sz="2092" spc="200" dirty="0">
                <a:latin typeface="Arial MT"/>
                <a:cs typeface="Arial MT"/>
              </a:rPr>
              <a:t>40</a:t>
            </a:r>
            <a:r>
              <a:rPr sz="2092" spc="-33" dirty="0">
                <a:latin typeface="Arial MT"/>
                <a:cs typeface="Arial MT"/>
              </a:rPr>
              <a:t> </a:t>
            </a:r>
            <a:r>
              <a:rPr sz="2092" spc="82" dirty="0">
                <a:latin typeface="Arial MT"/>
                <a:cs typeface="Arial MT"/>
              </a:rPr>
              <a:t>launch</a:t>
            </a:r>
            <a:r>
              <a:rPr sz="2092" spc="-30" dirty="0">
                <a:latin typeface="Arial MT"/>
                <a:cs typeface="Arial MT"/>
              </a:rPr>
              <a:t> </a:t>
            </a:r>
            <a:r>
              <a:rPr sz="2092" spc="55" dirty="0">
                <a:latin typeface="Arial MT"/>
                <a:cs typeface="Arial MT"/>
              </a:rPr>
              <a:t>site</a:t>
            </a:r>
            <a:r>
              <a:rPr sz="2092" spc="-33" dirty="0">
                <a:latin typeface="Arial MT"/>
                <a:cs typeface="Arial MT"/>
              </a:rPr>
              <a:t> </a:t>
            </a:r>
            <a:r>
              <a:rPr sz="2092" dirty="0">
                <a:latin typeface="Arial MT"/>
                <a:cs typeface="Arial MT"/>
              </a:rPr>
              <a:t>has</a:t>
            </a:r>
            <a:r>
              <a:rPr sz="2092" spc="-33" dirty="0">
                <a:latin typeface="Arial MT"/>
                <a:cs typeface="Arial MT"/>
              </a:rPr>
              <a:t> </a:t>
            </a:r>
            <a:r>
              <a:rPr sz="2092" spc="94" dirty="0">
                <a:latin typeface="Arial MT"/>
                <a:cs typeface="Arial MT"/>
              </a:rPr>
              <a:t>about</a:t>
            </a:r>
            <a:r>
              <a:rPr sz="2092" spc="-33" dirty="0">
                <a:latin typeface="Arial MT"/>
                <a:cs typeface="Arial MT"/>
              </a:rPr>
              <a:t> </a:t>
            </a:r>
            <a:r>
              <a:rPr sz="2092" dirty="0">
                <a:latin typeface="Arial MT"/>
                <a:cs typeface="Arial MT"/>
              </a:rPr>
              <a:t>a</a:t>
            </a:r>
            <a:r>
              <a:rPr sz="2092" spc="-33" dirty="0">
                <a:latin typeface="Arial MT"/>
                <a:cs typeface="Arial MT"/>
              </a:rPr>
              <a:t> </a:t>
            </a:r>
            <a:r>
              <a:rPr sz="2092" spc="73" dirty="0">
                <a:latin typeface="Arial MT"/>
                <a:cs typeface="Arial MT"/>
              </a:rPr>
              <a:t>half</a:t>
            </a:r>
            <a:r>
              <a:rPr sz="2092" spc="-30" dirty="0">
                <a:latin typeface="Arial MT"/>
                <a:cs typeface="Arial MT"/>
              </a:rPr>
              <a:t> </a:t>
            </a:r>
            <a:r>
              <a:rPr sz="2092" spc="130" dirty="0">
                <a:latin typeface="Arial MT"/>
                <a:cs typeface="Arial MT"/>
              </a:rPr>
              <a:t>of</a:t>
            </a:r>
            <a:r>
              <a:rPr sz="2092" spc="-33" dirty="0">
                <a:latin typeface="Arial MT"/>
                <a:cs typeface="Arial MT"/>
              </a:rPr>
              <a:t> </a:t>
            </a:r>
            <a:r>
              <a:rPr sz="2092" spc="39" dirty="0">
                <a:latin typeface="Arial MT"/>
                <a:cs typeface="Arial MT"/>
              </a:rPr>
              <a:t>all</a:t>
            </a:r>
            <a:r>
              <a:rPr sz="2092" spc="-33" dirty="0">
                <a:latin typeface="Arial MT"/>
                <a:cs typeface="Arial MT"/>
              </a:rPr>
              <a:t> </a:t>
            </a:r>
            <a:r>
              <a:rPr sz="2092" spc="45" dirty="0">
                <a:latin typeface="Arial MT"/>
                <a:cs typeface="Arial MT"/>
              </a:rPr>
              <a:t>launches.</a:t>
            </a:r>
            <a:endParaRPr sz="2092" dirty="0">
              <a:latin typeface="Arial MT"/>
              <a:cs typeface="Arial MT"/>
            </a:endParaRPr>
          </a:p>
          <a:p>
            <a:pPr marL="812100" indent="-245671">
              <a:spcBef>
                <a:spcPts val="1298"/>
              </a:spcBef>
              <a:buChar char="•"/>
              <a:tabLst>
                <a:tab pos="812100" algn="l"/>
              </a:tabLst>
            </a:pPr>
            <a:r>
              <a:rPr sz="2092" spc="-79" dirty="0">
                <a:latin typeface="Arial MT"/>
                <a:cs typeface="Arial MT"/>
              </a:rPr>
              <a:t>VAFB</a:t>
            </a:r>
            <a:r>
              <a:rPr sz="2092" spc="-49" dirty="0">
                <a:latin typeface="Arial MT"/>
                <a:cs typeface="Arial MT"/>
              </a:rPr>
              <a:t> </a:t>
            </a:r>
            <a:r>
              <a:rPr sz="2092" spc="-15" dirty="0">
                <a:latin typeface="Arial MT"/>
                <a:cs typeface="Arial MT"/>
              </a:rPr>
              <a:t>SLC</a:t>
            </a:r>
            <a:r>
              <a:rPr sz="2092" spc="-45" dirty="0">
                <a:latin typeface="Arial MT"/>
                <a:cs typeface="Arial MT"/>
              </a:rPr>
              <a:t> </a:t>
            </a:r>
            <a:r>
              <a:rPr sz="2092" dirty="0">
                <a:latin typeface="Arial MT"/>
                <a:cs typeface="Arial MT"/>
              </a:rPr>
              <a:t>4E</a:t>
            </a:r>
            <a:r>
              <a:rPr sz="2092" spc="-45" dirty="0">
                <a:latin typeface="Arial MT"/>
                <a:cs typeface="Arial MT"/>
              </a:rPr>
              <a:t> </a:t>
            </a:r>
            <a:r>
              <a:rPr sz="2092" spc="79" dirty="0">
                <a:latin typeface="Arial MT"/>
                <a:cs typeface="Arial MT"/>
              </a:rPr>
              <a:t>and</a:t>
            </a:r>
            <a:r>
              <a:rPr sz="2092" spc="-49" dirty="0">
                <a:latin typeface="Arial MT"/>
                <a:cs typeface="Arial MT"/>
              </a:rPr>
              <a:t> </a:t>
            </a:r>
            <a:r>
              <a:rPr sz="2092" spc="-42" dirty="0">
                <a:latin typeface="Arial MT"/>
                <a:cs typeface="Arial MT"/>
              </a:rPr>
              <a:t>KSC</a:t>
            </a:r>
            <a:r>
              <a:rPr sz="2092" spc="-45" dirty="0">
                <a:latin typeface="Arial MT"/>
                <a:cs typeface="Arial MT"/>
              </a:rPr>
              <a:t> </a:t>
            </a:r>
            <a:r>
              <a:rPr sz="2092" dirty="0">
                <a:latin typeface="Arial MT"/>
                <a:cs typeface="Arial MT"/>
              </a:rPr>
              <a:t>LC</a:t>
            </a:r>
            <a:r>
              <a:rPr sz="2092" spc="-45" dirty="0">
                <a:latin typeface="Arial MT"/>
                <a:cs typeface="Arial MT"/>
              </a:rPr>
              <a:t> </a:t>
            </a:r>
            <a:r>
              <a:rPr sz="2092" spc="85" dirty="0">
                <a:latin typeface="Arial MT"/>
                <a:cs typeface="Arial MT"/>
              </a:rPr>
              <a:t>39A</a:t>
            </a:r>
            <a:r>
              <a:rPr sz="2092" spc="-49" dirty="0">
                <a:latin typeface="Arial MT"/>
                <a:cs typeface="Arial MT"/>
              </a:rPr>
              <a:t> </a:t>
            </a:r>
            <a:r>
              <a:rPr sz="2092" dirty="0">
                <a:latin typeface="Arial MT"/>
                <a:cs typeface="Arial MT"/>
              </a:rPr>
              <a:t>have</a:t>
            </a:r>
            <a:r>
              <a:rPr sz="2092" spc="-45" dirty="0">
                <a:latin typeface="Arial MT"/>
                <a:cs typeface="Arial MT"/>
              </a:rPr>
              <a:t> </a:t>
            </a:r>
            <a:r>
              <a:rPr sz="2092" spc="94" dirty="0">
                <a:latin typeface="Arial MT"/>
                <a:cs typeface="Arial MT"/>
              </a:rPr>
              <a:t>higher</a:t>
            </a:r>
            <a:r>
              <a:rPr sz="2092" spc="-45" dirty="0">
                <a:latin typeface="Arial MT"/>
                <a:cs typeface="Arial MT"/>
              </a:rPr>
              <a:t> </a:t>
            </a:r>
            <a:r>
              <a:rPr sz="2092" spc="42" dirty="0">
                <a:latin typeface="Arial MT"/>
                <a:cs typeface="Arial MT"/>
              </a:rPr>
              <a:t>success</a:t>
            </a:r>
            <a:r>
              <a:rPr sz="2092" spc="-49" dirty="0">
                <a:latin typeface="Arial MT"/>
                <a:cs typeface="Arial MT"/>
              </a:rPr>
              <a:t> </a:t>
            </a:r>
            <a:r>
              <a:rPr sz="2092" spc="30" dirty="0">
                <a:latin typeface="Arial MT"/>
                <a:cs typeface="Arial MT"/>
              </a:rPr>
              <a:t>rates.</a:t>
            </a:r>
            <a:endParaRPr sz="2092" dirty="0">
              <a:latin typeface="Arial MT"/>
              <a:cs typeface="Arial MT"/>
            </a:endParaRPr>
          </a:p>
          <a:p>
            <a:pPr marL="812100" indent="-245671">
              <a:spcBef>
                <a:spcPts val="1295"/>
              </a:spcBef>
              <a:buChar char="•"/>
              <a:tabLst>
                <a:tab pos="812100" algn="l"/>
              </a:tabLst>
            </a:pPr>
            <a:r>
              <a:rPr sz="2092" spc="79" dirty="0">
                <a:latin typeface="Arial MT"/>
                <a:cs typeface="Arial MT"/>
              </a:rPr>
              <a:t>It</a:t>
            </a:r>
            <a:r>
              <a:rPr sz="2092" spc="-18" dirty="0">
                <a:latin typeface="Arial MT"/>
                <a:cs typeface="Arial MT"/>
              </a:rPr>
              <a:t> </a:t>
            </a:r>
            <a:r>
              <a:rPr sz="2092" spc="76" dirty="0">
                <a:latin typeface="Arial MT"/>
                <a:cs typeface="Arial MT"/>
              </a:rPr>
              <a:t>can</a:t>
            </a:r>
            <a:r>
              <a:rPr sz="2092" spc="-18" dirty="0">
                <a:latin typeface="Arial MT"/>
                <a:cs typeface="Arial MT"/>
              </a:rPr>
              <a:t> </a:t>
            </a:r>
            <a:r>
              <a:rPr sz="2092" spc="91" dirty="0">
                <a:latin typeface="Arial MT"/>
                <a:cs typeface="Arial MT"/>
              </a:rPr>
              <a:t>be</a:t>
            </a:r>
            <a:r>
              <a:rPr sz="2092" spc="-18" dirty="0">
                <a:latin typeface="Arial MT"/>
                <a:cs typeface="Arial MT"/>
              </a:rPr>
              <a:t> </a:t>
            </a:r>
            <a:r>
              <a:rPr sz="2092" spc="45" dirty="0">
                <a:latin typeface="Arial MT"/>
                <a:cs typeface="Arial MT"/>
              </a:rPr>
              <a:t>assumed</a:t>
            </a:r>
            <a:r>
              <a:rPr sz="2092" spc="-18" dirty="0">
                <a:latin typeface="Arial MT"/>
                <a:cs typeface="Arial MT"/>
              </a:rPr>
              <a:t> </a:t>
            </a:r>
            <a:r>
              <a:rPr sz="2092" spc="94" dirty="0">
                <a:latin typeface="Arial MT"/>
                <a:cs typeface="Arial MT"/>
              </a:rPr>
              <a:t>that</a:t>
            </a:r>
            <a:r>
              <a:rPr sz="2092" spc="-18" dirty="0">
                <a:latin typeface="Arial MT"/>
                <a:cs typeface="Arial MT"/>
              </a:rPr>
              <a:t> </a:t>
            </a:r>
            <a:r>
              <a:rPr sz="2092" spc="69" dirty="0">
                <a:latin typeface="Arial MT"/>
                <a:cs typeface="Arial MT"/>
              </a:rPr>
              <a:t>each</a:t>
            </a:r>
            <a:r>
              <a:rPr sz="2092" spc="-15" dirty="0">
                <a:latin typeface="Arial MT"/>
                <a:cs typeface="Arial MT"/>
              </a:rPr>
              <a:t> </a:t>
            </a:r>
            <a:r>
              <a:rPr sz="2092" spc="97" dirty="0">
                <a:latin typeface="Arial MT"/>
                <a:cs typeface="Arial MT"/>
              </a:rPr>
              <a:t>new</a:t>
            </a:r>
            <a:r>
              <a:rPr sz="2092" spc="-18" dirty="0">
                <a:latin typeface="Arial MT"/>
                <a:cs typeface="Arial MT"/>
              </a:rPr>
              <a:t> </a:t>
            </a:r>
            <a:r>
              <a:rPr sz="2092" spc="82" dirty="0">
                <a:latin typeface="Arial MT"/>
                <a:cs typeface="Arial MT"/>
              </a:rPr>
              <a:t>launch</a:t>
            </a:r>
            <a:r>
              <a:rPr sz="2092" spc="-18" dirty="0">
                <a:latin typeface="Arial MT"/>
                <a:cs typeface="Arial MT"/>
              </a:rPr>
              <a:t> </a:t>
            </a:r>
            <a:r>
              <a:rPr sz="2092" dirty="0">
                <a:latin typeface="Arial MT"/>
                <a:cs typeface="Arial MT"/>
              </a:rPr>
              <a:t>has</a:t>
            </a:r>
            <a:r>
              <a:rPr sz="2092" spc="-18" dirty="0">
                <a:latin typeface="Arial MT"/>
                <a:cs typeface="Arial MT"/>
              </a:rPr>
              <a:t> </a:t>
            </a:r>
            <a:r>
              <a:rPr sz="2092" dirty="0">
                <a:latin typeface="Arial MT"/>
                <a:cs typeface="Arial MT"/>
              </a:rPr>
              <a:t>a</a:t>
            </a:r>
            <a:r>
              <a:rPr sz="2092" spc="-18" dirty="0">
                <a:latin typeface="Arial MT"/>
                <a:cs typeface="Arial MT"/>
              </a:rPr>
              <a:t> </a:t>
            </a:r>
            <a:r>
              <a:rPr sz="2092" spc="94" dirty="0">
                <a:latin typeface="Arial MT"/>
                <a:cs typeface="Arial MT"/>
              </a:rPr>
              <a:t>higher</a:t>
            </a:r>
            <a:r>
              <a:rPr sz="2092" spc="-15" dirty="0">
                <a:latin typeface="Arial MT"/>
                <a:cs typeface="Arial MT"/>
              </a:rPr>
              <a:t> </a:t>
            </a:r>
            <a:r>
              <a:rPr sz="2092" spc="61" dirty="0">
                <a:latin typeface="Arial MT"/>
                <a:cs typeface="Arial MT"/>
              </a:rPr>
              <a:t>rate</a:t>
            </a:r>
            <a:r>
              <a:rPr sz="2092" spc="-18" dirty="0">
                <a:latin typeface="Arial MT"/>
                <a:cs typeface="Arial MT"/>
              </a:rPr>
              <a:t> </a:t>
            </a:r>
            <a:r>
              <a:rPr sz="2092" spc="130" dirty="0">
                <a:latin typeface="Arial MT"/>
                <a:cs typeface="Arial MT"/>
              </a:rPr>
              <a:t>of</a:t>
            </a:r>
            <a:r>
              <a:rPr sz="2092" spc="-18" dirty="0">
                <a:latin typeface="Arial MT"/>
                <a:cs typeface="Arial MT"/>
              </a:rPr>
              <a:t> </a:t>
            </a:r>
            <a:r>
              <a:rPr sz="2092" spc="33" dirty="0">
                <a:latin typeface="Arial MT"/>
                <a:cs typeface="Arial MT"/>
              </a:rPr>
              <a:t>success.</a:t>
            </a:r>
            <a:endParaRPr sz="2092" dirty="0">
              <a:latin typeface="Arial MT"/>
              <a:cs typeface="Arial M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Flight Number vs. Launch Site</a:t>
            </a:r>
          </a:p>
        </p:txBody>
      </p:sp>
    </p:spTree>
    <p:extLst>
      <p:ext uri="{BB962C8B-B14F-4D97-AF65-F5344CB8AC3E}">
        <p14:creationId xmlns:p14="http://schemas.microsoft.com/office/powerpoint/2010/main" val="2031314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3794637"/>
            <a:ext cx="10678611" cy="2532958"/>
          </a:xfrm>
          <a:prstGeom prst="rect">
            <a:avLst/>
          </a:prstGeom>
        </p:spPr>
        <p:txBody>
          <a:bodyPr vert="horz" wrap="square" lIns="0" tIns="206395" rIns="0" bIns="0" rtlCol="0">
            <a:spAutoFit/>
          </a:bodyPr>
          <a:lstStyle/>
          <a:p>
            <a:pPr marL="7701">
              <a:spcBef>
                <a:spcPts val="1625"/>
              </a:spcBef>
            </a:pPr>
            <a:r>
              <a:rPr sz="2517" spc="69" dirty="0">
                <a:latin typeface="Arial MT"/>
                <a:cs typeface="Arial MT"/>
              </a:rPr>
              <a:t>Explanation:</a:t>
            </a:r>
            <a:endParaRPr sz="2517" dirty="0">
              <a:latin typeface="Arial MT"/>
              <a:cs typeface="Arial MT"/>
            </a:endParaRPr>
          </a:p>
          <a:p>
            <a:pPr marL="825962" marR="117830" indent="-259918">
              <a:lnSpc>
                <a:spcPct val="111100"/>
              </a:lnSpc>
              <a:spcBef>
                <a:spcPts val="1119"/>
              </a:spcBef>
              <a:buChar char="•"/>
              <a:tabLst>
                <a:tab pos="825962" algn="l"/>
              </a:tabLst>
            </a:pPr>
            <a:r>
              <a:rPr sz="2213" dirty="0">
                <a:latin typeface="Arial MT"/>
                <a:cs typeface="Arial MT"/>
              </a:rPr>
              <a:t>For</a:t>
            </a:r>
            <a:r>
              <a:rPr sz="2213" spc="-12" dirty="0">
                <a:latin typeface="Arial MT"/>
                <a:cs typeface="Arial MT"/>
              </a:rPr>
              <a:t> </a:t>
            </a:r>
            <a:r>
              <a:rPr sz="2213" spc="55" dirty="0">
                <a:latin typeface="Arial MT"/>
                <a:cs typeface="Arial MT"/>
              </a:rPr>
              <a:t>every</a:t>
            </a:r>
            <a:r>
              <a:rPr sz="2213" spc="-12" dirty="0">
                <a:latin typeface="Arial MT"/>
                <a:cs typeface="Arial MT"/>
              </a:rPr>
              <a:t> </a:t>
            </a:r>
            <a:r>
              <a:rPr sz="2213" spc="85" dirty="0">
                <a:latin typeface="Arial MT"/>
                <a:cs typeface="Arial MT"/>
              </a:rPr>
              <a:t>launch</a:t>
            </a:r>
            <a:r>
              <a:rPr sz="2213" spc="-12" dirty="0">
                <a:latin typeface="Arial MT"/>
                <a:cs typeface="Arial MT"/>
              </a:rPr>
              <a:t> </a:t>
            </a:r>
            <a:r>
              <a:rPr sz="2213" spc="58" dirty="0">
                <a:latin typeface="Arial MT"/>
                <a:cs typeface="Arial MT"/>
              </a:rPr>
              <a:t>site</a:t>
            </a:r>
            <a:r>
              <a:rPr sz="2213" spc="-12" dirty="0">
                <a:latin typeface="Arial MT"/>
                <a:cs typeface="Arial MT"/>
              </a:rPr>
              <a:t> </a:t>
            </a:r>
            <a:r>
              <a:rPr sz="2213" spc="100" dirty="0">
                <a:latin typeface="Arial MT"/>
                <a:cs typeface="Arial MT"/>
              </a:rPr>
              <a:t>the</a:t>
            </a:r>
            <a:r>
              <a:rPr sz="2213" spc="-9" dirty="0">
                <a:latin typeface="Arial MT"/>
                <a:cs typeface="Arial MT"/>
              </a:rPr>
              <a:t> </a:t>
            </a:r>
            <a:r>
              <a:rPr sz="2213" spc="91" dirty="0">
                <a:latin typeface="Arial MT"/>
                <a:cs typeface="Arial MT"/>
              </a:rPr>
              <a:t>higher</a:t>
            </a:r>
            <a:r>
              <a:rPr sz="2213" spc="-12" dirty="0">
                <a:latin typeface="Arial MT"/>
                <a:cs typeface="Arial MT"/>
              </a:rPr>
              <a:t> </a:t>
            </a:r>
            <a:r>
              <a:rPr sz="2213" spc="100" dirty="0">
                <a:latin typeface="Arial MT"/>
                <a:cs typeface="Arial MT"/>
              </a:rPr>
              <a:t>the</a:t>
            </a:r>
            <a:r>
              <a:rPr sz="2213" spc="-12" dirty="0">
                <a:latin typeface="Arial MT"/>
                <a:cs typeface="Arial MT"/>
              </a:rPr>
              <a:t> </a:t>
            </a:r>
            <a:r>
              <a:rPr sz="2213" spc="67" dirty="0">
                <a:latin typeface="Arial MT"/>
                <a:cs typeface="Arial MT"/>
              </a:rPr>
              <a:t>payload</a:t>
            </a:r>
            <a:r>
              <a:rPr sz="2213" spc="-12" dirty="0">
                <a:latin typeface="Arial MT"/>
                <a:cs typeface="Arial MT"/>
              </a:rPr>
              <a:t> </a:t>
            </a:r>
            <a:r>
              <a:rPr sz="2213" dirty="0">
                <a:latin typeface="Arial MT"/>
                <a:cs typeface="Arial MT"/>
              </a:rPr>
              <a:t>mass,</a:t>
            </a:r>
            <a:r>
              <a:rPr sz="2213" spc="-12" dirty="0">
                <a:latin typeface="Arial MT"/>
                <a:cs typeface="Arial MT"/>
              </a:rPr>
              <a:t> </a:t>
            </a:r>
            <a:r>
              <a:rPr sz="2213" spc="100" dirty="0">
                <a:latin typeface="Arial MT"/>
                <a:cs typeface="Arial MT"/>
              </a:rPr>
              <a:t>the</a:t>
            </a:r>
            <a:r>
              <a:rPr sz="2213" spc="-9" dirty="0">
                <a:latin typeface="Arial MT"/>
                <a:cs typeface="Arial MT"/>
              </a:rPr>
              <a:t> </a:t>
            </a:r>
            <a:r>
              <a:rPr sz="2213" spc="91" dirty="0">
                <a:latin typeface="Arial MT"/>
                <a:cs typeface="Arial MT"/>
              </a:rPr>
              <a:t>higher</a:t>
            </a:r>
            <a:r>
              <a:rPr sz="2213" spc="-12" dirty="0">
                <a:latin typeface="Arial MT"/>
                <a:cs typeface="Arial MT"/>
              </a:rPr>
              <a:t> </a:t>
            </a:r>
            <a:r>
              <a:rPr sz="2213" spc="100" dirty="0">
                <a:latin typeface="Arial MT"/>
                <a:cs typeface="Arial MT"/>
              </a:rPr>
              <a:t>the</a:t>
            </a:r>
            <a:r>
              <a:rPr sz="2213" spc="-12" dirty="0">
                <a:latin typeface="Arial MT"/>
                <a:cs typeface="Arial MT"/>
              </a:rPr>
              <a:t> </a:t>
            </a:r>
            <a:r>
              <a:rPr sz="2213" spc="39" dirty="0">
                <a:latin typeface="Arial MT"/>
                <a:cs typeface="Arial MT"/>
              </a:rPr>
              <a:t>success </a:t>
            </a:r>
            <a:r>
              <a:rPr sz="2213" spc="49" dirty="0">
                <a:latin typeface="Arial MT"/>
                <a:cs typeface="Arial MT"/>
              </a:rPr>
              <a:t>rate.</a:t>
            </a:r>
            <a:endParaRPr sz="2213" dirty="0">
              <a:latin typeface="Arial MT"/>
              <a:cs typeface="Arial MT"/>
            </a:endParaRPr>
          </a:p>
          <a:p>
            <a:pPr marL="825962" indent="-259533">
              <a:spcBef>
                <a:spcPts val="1410"/>
              </a:spcBef>
              <a:buChar char="•"/>
              <a:tabLst>
                <a:tab pos="825962" algn="l"/>
              </a:tabLst>
            </a:pPr>
            <a:r>
              <a:rPr sz="2213" spc="69" dirty="0">
                <a:latin typeface="Arial MT"/>
                <a:cs typeface="Arial MT"/>
              </a:rPr>
              <a:t>Most</a:t>
            </a:r>
            <a:r>
              <a:rPr sz="2213" spc="-12" dirty="0">
                <a:latin typeface="Arial MT"/>
                <a:cs typeface="Arial MT"/>
              </a:rPr>
              <a:t> </a:t>
            </a:r>
            <a:r>
              <a:rPr sz="2213" spc="136" dirty="0">
                <a:latin typeface="Arial MT"/>
                <a:cs typeface="Arial MT"/>
              </a:rPr>
              <a:t>of</a:t>
            </a:r>
            <a:r>
              <a:rPr sz="2213" spc="-12" dirty="0">
                <a:latin typeface="Arial MT"/>
                <a:cs typeface="Arial MT"/>
              </a:rPr>
              <a:t> </a:t>
            </a:r>
            <a:r>
              <a:rPr sz="2213" spc="100" dirty="0">
                <a:latin typeface="Arial MT"/>
                <a:cs typeface="Arial MT"/>
              </a:rPr>
              <a:t>the</a:t>
            </a:r>
            <a:r>
              <a:rPr sz="2213" spc="-12" dirty="0">
                <a:latin typeface="Arial MT"/>
                <a:cs typeface="Arial MT"/>
              </a:rPr>
              <a:t> </a:t>
            </a:r>
            <a:r>
              <a:rPr sz="2213" spc="61" dirty="0">
                <a:latin typeface="Arial MT"/>
                <a:cs typeface="Arial MT"/>
              </a:rPr>
              <a:t>launches</a:t>
            </a:r>
            <a:r>
              <a:rPr sz="2213" spc="-12" dirty="0">
                <a:latin typeface="Arial MT"/>
                <a:cs typeface="Arial MT"/>
              </a:rPr>
              <a:t> </a:t>
            </a:r>
            <a:r>
              <a:rPr sz="2213" spc="127" dirty="0">
                <a:latin typeface="Arial MT"/>
                <a:cs typeface="Arial MT"/>
              </a:rPr>
              <a:t>with</a:t>
            </a:r>
            <a:r>
              <a:rPr sz="2213" spc="-12" dirty="0">
                <a:latin typeface="Arial MT"/>
                <a:cs typeface="Arial MT"/>
              </a:rPr>
              <a:t> </a:t>
            </a:r>
            <a:r>
              <a:rPr sz="2213" spc="67" dirty="0">
                <a:latin typeface="Arial MT"/>
                <a:cs typeface="Arial MT"/>
              </a:rPr>
              <a:t>payload</a:t>
            </a:r>
            <a:r>
              <a:rPr sz="2213" spc="-9" dirty="0">
                <a:latin typeface="Arial MT"/>
                <a:cs typeface="Arial MT"/>
              </a:rPr>
              <a:t> </a:t>
            </a:r>
            <a:r>
              <a:rPr sz="2213" dirty="0">
                <a:latin typeface="Arial MT"/>
                <a:cs typeface="Arial MT"/>
              </a:rPr>
              <a:t>mass</a:t>
            </a:r>
            <a:r>
              <a:rPr sz="2213" spc="-12" dirty="0">
                <a:latin typeface="Arial MT"/>
                <a:cs typeface="Arial MT"/>
              </a:rPr>
              <a:t> </a:t>
            </a:r>
            <a:r>
              <a:rPr sz="2213" spc="61" dirty="0">
                <a:latin typeface="Arial MT"/>
                <a:cs typeface="Arial MT"/>
              </a:rPr>
              <a:t>over</a:t>
            </a:r>
            <a:r>
              <a:rPr sz="2213" spc="-12" dirty="0">
                <a:latin typeface="Arial MT"/>
                <a:cs typeface="Arial MT"/>
              </a:rPr>
              <a:t> </a:t>
            </a:r>
            <a:r>
              <a:rPr sz="2213" spc="185" dirty="0">
                <a:latin typeface="Arial MT"/>
                <a:cs typeface="Arial MT"/>
              </a:rPr>
              <a:t>7000</a:t>
            </a:r>
            <a:r>
              <a:rPr sz="2213" spc="-12" dirty="0">
                <a:latin typeface="Arial MT"/>
                <a:cs typeface="Arial MT"/>
              </a:rPr>
              <a:t> </a:t>
            </a:r>
            <a:r>
              <a:rPr sz="2213" spc="88" dirty="0">
                <a:latin typeface="Arial MT"/>
                <a:cs typeface="Arial MT"/>
              </a:rPr>
              <a:t>kg</a:t>
            </a:r>
            <a:r>
              <a:rPr sz="2213" spc="-12" dirty="0">
                <a:latin typeface="Arial MT"/>
                <a:cs typeface="Arial MT"/>
              </a:rPr>
              <a:t> </a:t>
            </a:r>
            <a:r>
              <a:rPr sz="2213" spc="67" dirty="0">
                <a:latin typeface="Arial MT"/>
                <a:cs typeface="Arial MT"/>
              </a:rPr>
              <a:t>were</a:t>
            </a:r>
            <a:r>
              <a:rPr sz="2213" spc="-12" dirty="0">
                <a:latin typeface="Arial MT"/>
                <a:cs typeface="Arial MT"/>
              </a:rPr>
              <a:t> </a:t>
            </a:r>
            <a:r>
              <a:rPr sz="2213" spc="55" dirty="0">
                <a:latin typeface="Arial MT"/>
                <a:cs typeface="Arial MT"/>
              </a:rPr>
              <a:t>successful.</a:t>
            </a:r>
            <a:endParaRPr sz="2213" dirty="0">
              <a:latin typeface="Arial MT"/>
              <a:cs typeface="Arial MT"/>
            </a:endParaRPr>
          </a:p>
          <a:p>
            <a:pPr marL="825962" indent="-259533">
              <a:spcBef>
                <a:spcPts val="1407"/>
              </a:spcBef>
              <a:buChar char="•"/>
              <a:tabLst>
                <a:tab pos="825962" algn="l"/>
              </a:tabLst>
            </a:pPr>
            <a:r>
              <a:rPr sz="2213" spc="-58" dirty="0">
                <a:latin typeface="Arial MT"/>
                <a:cs typeface="Arial MT"/>
              </a:rPr>
              <a:t>KSC</a:t>
            </a:r>
            <a:r>
              <a:rPr sz="2213" spc="-27" dirty="0">
                <a:latin typeface="Arial MT"/>
                <a:cs typeface="Arial MT"/>
              </a:rPr>
              <a:t> </a:t>
            </a:r>
            <a:r>
              <a:rPr sz="2213" dirty="0">
                <a:latin typeface="Arial MT"/>
                <a:cs typeface="Arial MT"/>
              </a:rPr>
              <a:t>LC</a:t>
            </a:r>
            <a:r>
              <a:rPr sz="2213" spc="-27" dirty="0">
                <a:latin typeface="Arial MT"/>
                <a:cs typeface="Arial MT"/>
              </a:rPr>
              <a:t> </a:t>
            </a:r>
            <a:r>
              <a:rPr sz="2213" spc="91" dirty="0">
                <a:latin typeface="Arial MT"/>
                <a:cs typeface="Arial MT"/>
              </a:rPr>
              <a:t>39A</a:t>
            </a:r>
            <a:r>
              <a:rPr sz="2213" spc="-27" dirty="0">
                <a:latin typeface="Arial MT"/>
                <a:cs typeface="Arial MT"/>
              </a:rPr>
              <a:t> </a:t>
            </a:r>
            <a:r>
              <a:rPr sz="2213" dirty="0">
                <a:latin typeface="Arial MT"/>
                <a:cs typeface="Arial MT"/>
              </a:rPr>
              <a:t>has</a:t>
            </a:r>
            <a:r>
              <a:rPr sz="2213" spc="-27" dirty="0">
                <a:latin typeface="Arial MT"/>
                <a:cs typeface="Arial MT"/>
              </a:rPr>
              <a:t> </a:t>
            </a:r>
            <a:r>
              <a:rPr sz="2213" dirty="0">
                <a:latin typeface="Arial MT"/>
                <a:cs typeface="Arial MT"/>
              </a:rPr>
              <a:t>a</a:t>
            </a:r>
            <a:r>
              <a:rPr sz="2213" spc="-24" dirty="0">
                <a:latin typeface="Arial MT"/>
                <a:cs typeface="Arial MT"/>
              </a:rPr>
              <a:t> </a:t>
            </a:r>
            <a:r>
              <a:rPr sz="2213" dirty="0">
                <a:latin typeface="Arial MT"/>
                <a:cs typeface="Arial MT"/>
              </a:rPr>
              <a:t>100%</a:t>
            </a:r>
            <a:r>
              <a:rPr sz="2213" spc="-27" dirty="0">
                <a:latin typeface="Arial MT"/>
                <a:cs typeface="Arial MT"/>
              </a:rPr>
              <a:t> </a:t>
            </a:r>
            <a:r>
              <a:rPr sz="2213" spc="45" dirty="0">
                <a:latin typeface="Arial MT"/>
                <a:cs typeface="Arial MT"/>
              </a:rPr>
              <a:t>success</a:t>
            </a:r>
            <a:r>
              <a:rPr sz="2213" spc="-27" dirty="0">
                <a:latin typeface="Arial MT"/>
                <a:cs typeface="Arial MT"/>
              </a:rPr>
              <a:t> </a:t>
            </a:r>
            <a:r>
              <a:rPr sz="2213" spc="67" dirty="0">
                <a:latin typeface="Arial MT"/>
                <a:cs typeface="Arial MT"/>
              </a:rPr>
              <a:t>rate</a:t>
            </a:r>
            <a:r>
              <a:rPr sz="2213" spc="-27" dirty="0">
                <a:latin typeface="Arial MT"/>
                <a:cs typeface="Arial MT"/>
              </a:rPr>
              <a:t> </a:t>
            </a:r>
            <a:r>
              <a:rPr sz="2213" spc="103" dirty="0">
                <a:latin typeface="Arial MT"/>
                <a:cs typeface="Arial MT"/>
              </a:rPr>
              <a:t>for</a:t>
            </a:r>
            <a:r>
              <a:rPr sz="2213" spc="-27" dirty="0">
                <a:latin typeface="Arial MT"/>
                <a:cs typeface="Arial MT"/>
              </a:rPr>
              <a:t> </a:t>
            </a:r>
            <a:r>
              <a:rPr sz="2213" spc="67" dirty="0">
                <a:latin typeface="Arial MT"/>
                <a:cs typeface="Arial MT"/>
              </a:rPr>
              <a:t>payload</a:t>
            </a:r>
            <a:r>
              <a:rPr sz="2213" spc="-24" dirty="0">
                <a:latin typeface="Arial MT"/>
                <a:cs typeface="Arial MT"/>
              </a:rPr>
              <a:t> </a:t>
            </a:r>
            <a:r>
              <a:rPr sz="2213" dirty="0">
                <a:latin typeface="Arial MT"/>
                <a:cs typeface="Arial MT"/>
              </a:rPr>
              <a:t>mass</a:t>
            </a:r>
            <a:r>
              <a:rPr sz="2213" spc="-27" dirty="0">
                <a:latin typeface="Arial MT"/>
                <a:cs typeface="Arial MT"/>
              </a:rPr>
              <a:t> </a:t>
            </a:r>
            <a:r>
              <a:rPr sz="2213" spc="100" dirty="0">
                <a:latin typeface="Arial MT"/>
                <a:cs typeface="Arial MT"/>
              </a:rPr>
              <a:t>under</a:t>
            </a:r>
            <a:r>
              <a:rPr sz="2213" spc="-27" dirty="0">
                <a:latin typeface="Arial MT"/>
                <a:cs typeface="Arial MT"/>
              </a:rPr>
              <a:t> </a:t>
            </a:r>
            <a:r>
              <a:rPr sz="2213" spc="167" dirty="0">
                <a:latin typeface="Arial MT"/>
                <a:cs typeface="Arial MT"/>
              </a:rPr>
              <a:t>5500</a:t>
            </a:r>
            <a:r>
              <a:rPr sz="2213" spc="-27" dirty="0">
                <a:latin typeface="Arial MT"/>
                <a:cs typeface="Arial MT"/>
              </a:rPr>
              <a:t> </a:t>
            </a:r>
            <a:r>
              <a:rPr sz="2213" spc="88" dirty="0">
                <a:latin typeface="Arial MT"/>
                <a:cs typeface="Arial MT"/>
              </a:rPr>
              <a:t>kg</a:t>
            </a:r>
            <a:r>
              <a:rPr sz="2213" spc="-27" dirty="0">
                <a:latin typeface="Arial MT"/>
                <a:cs typeface="Arial MT"/>
              </a:rPr>
              <a:t> </a:t>
            </a:r>
            <a:r>
              <a:rPr sz="2213" spc="76" dirty="0">
                <a:latin typeface="Arial MT"/>
                <a:cs typeface="Arial MT"/>
              </a:rPr>
              <a:t>too.</a:t>
            </a:r>
            <a:endParaRPr sz="2213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446" y="1524182"/>
            <a:ext cx="10795106" cy="22220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4248557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>
                <a:latin typeface="Time new roman"/>
              </a:rPr>
              <a:pPr/>
              <a:t>2</a:t>
            </a:fld>
            <a:endParaRPr lang="en-US" dirty="0">
              <a:latin typeface="Time new roman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6722" y="1729409"/>
            <a:ext cx="2045847" cy="42295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1"/>
              </a:spcBef>
            </a:pPr>
            <a:r>
              <a:rPr sz="2698" spc="79" dirty="0">
                <a:latin typeface="Time new roman"/>
              </a:rPr>
              <a:t>Explanation:</a:t>
            </a:r>
            <a:endParaRPr sz="2698" dirty="0">
              <a:latin typeface="Time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5483" y="2142004"/>
            <a:ext cx="4678919" cy="3787281"/>
          </a:xfrm>
          <a:prstGeom prst="rect">
            <a:avLst/>
          </a:prstGeom>
        </p:spPr>
        <p:txBody>
          <a:bodyPr vert="horz" wrap="square" lIns="0" tIns="201004" rIns="0" bIns="0" rtlCol="0">
            <a:spAutoFit/>
          </a:bodyPr>
          <a:lstStyle/>
          <a:p>
            <a:pPr marL="286873" indent="-279171">
              <a:spcBef>
                <a:spcPts val="1583"/>
              </a:spcBef>
              <a:buChar char="•"/>
              <a:tabLst>
                <a:tab pos="286873" algn="l"/>
              </a:tabLst>
            </a:pPr>
            <a:r>
              <a:rPr sz="2395" spc="94" dirty="0">
                <a:latin typeface="Arial MT"/>
                <a:cs typeface="Arial MT"/>
              </a:rPr>
              <a:t>Orbits</a:t>
            </a:r>
            <a:r>
              <a:rPr sz="2395" spc="-39" dirty="0">
                <a:latin typeface="Arial MT"/>
                <a:cs typeface="Arial MT"/>
              </a:rPr>
              <a:t> </a:t>
            </a:r>
            <a:r>
              <a:rPr sz="2395" spc="127" dirty="0">
                <a:latin typeface="Arial MT"/>
                <a:cs typeface="Arial MT"/>
              </a:rPr>
              <a:t>with</a:t>
            </a:r>
            <a:r>
              <a:rPr sz="2395" spc="-39" dirty="0">
                <a:latin typeface="Arial MT"/>
                <a:cs typeface="Arial MT"/>
              </a:rPr>
              <a:t> </a:t>
            </a:r>
            <a:r>
              <a:rPr sz="2395" dirty="0">
                <a:latin typeface="Arial MT"/>
                <a:cs typeface="Arial MT"/>
              </a:rPr>
              <a:t>100%</a:t>
            </a:r>
            <a:r>
              <a:rPr sz="2395" spc="-39" dirty="0">
                <a:latin typeface="Arial MT"/>
                <a:cs typeface="Arial MT"/>
              </a:rPr>
              <a:t> </a:t>
            </a:r>
            <a:r>
              <a:rPr sz="2395" spc="39" dirty="0">
                <a:latin typeface="Arial MT"/>
                <a:cs typeface="Arial MT"/>
              </a:rPr>
              <a:t>success</a:t>
            </a:r>
            <a:r>
              <a:rPr sz="2395" spc="-39" dirty="0">
                <a:latin typeface="Arial MT"/>
                <a:cs typeface="Arial MT"/>
              </a:rPr>
              <a:t> </a:t>
            </a:r>
            <a:r>
              <a:rPr sz="2395" spc="45" dirty="0">
                <a:latin typeface="Arial MT"/>
                <a:cs typeface="Arial MT"/>
              </a:rPr>
              <a:t>rate:</a:t>
            </a:r>
            <a:endParaRPr sz="2395" dirty="0">
              <a:latin typeface="Arial MT"/>
              <a:cs typeface="Arial MT"/>
            </a:endParaRPr>
          </a:p>
          <a:p>
            <a:pPr marL="566044" lvl="1" indent="-279171">
              <a:spcBef>
                <a:spcPts val="1528"/>
              </a:spcBef>
              <a:buChar char="-"/>
              <a:tabLst>
                <a:tab pos="566044" algn="l"/>
              </a:tabLst>
            </a:pPr>
            <a:r>
              <a:rPr sz="2395" spc="-161" dirty="0">
                <a:latin typeface="Arial MT"/>
                <a:cs typeface="Arial MT"/>
              </a:rPr>
              <a:t>ES-</a:t>
            </a:r>
            <a:r>
              <a:rPr sz="2395" spc="-118" dirty="0">
                <a:latin typeface="Arial MT"/>
                <a:cs typeface="Arial MT"/>
              </a:rPr>
              <a:t>L1,</a:t>
            </a:r>
            <a:r>
              <a:rPr sz="2395" spc="-49" dirty="0">
                <a:latin typeface="Arial MT"/>
                <a:cs typeface="Arial MT"/>
              </a:rPr>
              <a:t> </a:t>
            </a:r>
            <a:r>
              <a:rPr sz="2395" spc="-82" dirty="0">
                <a:latin typeface="Arial MT"/>
                <a:cs typeface="Arial MT"/>
              </a:rPr>
              <a:t>GEO,</a:t>
            </a:r>
            <a:r>
              <a:rPr sz="2395" spc="-85" dirty="0">
                <a:latin typeface="Arial MT"/>
                <a:cs typeface="Arial MT"/>
              </a:rPr>
              <a:t> </a:t>
            </a:r>
            <a:r>
              <a:rPr sz="2395" spc="-64" dirty="0">
                <a:latin typeface="Arial MT"/>
                <a:cs typeface="Arial MT"/>
              </a:rPr>
              <a:t>HEO,</a:t>
            </a:r>
            <a:r>
              <a:rPr sz="2395" spc="-69" dirty="0">
                <a:latin typeface="Arial MT"/>
                <a:cs typeface="Arial MT"/>
              </a:rPr>
              <a:t> </a:t>
            </a:r>
            <a:r>
              <a:rPr sz="2395" spc="-15" dirty="0">
                <a:latin typeface="Arial MT"/>
                <a:cs typeface="Arial MT"/>
              </a:rPr>
              <a:t>SSO</a:t>
            </a:r>
            <a:endParaRPr sz="2395" dirty="0">
              <a:latin typeface="Arial MT"/>
              <a:cs typeface="Arial MT"/>
            </a:endParaRPr>
          </a:p>
          <a:p>
            <a:pPr marL="286873" indent="-279171">
              <a:spcBef>
                <a:spcPts val="1525"/>
              </a:spcBef>
              <a:buChar char="•"/>
              <a:tabLst>
                <a:tab pos="286873" algn="l"/>
              </a:tabLst>
            </a:pPr>
            <a:r>
              <a:rPr sz="2395" spc="94" dirty="0">
                <a:latin typeface="Arial MT"/>
                <a:cs typeface="Arial MT"/>
              </a:rPr>
              <a:t>Orbits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127" dirty="0">
                <a:latin typeface="Arial MT"/>
                <a:cs typeface="Arial MT"/>
              </a:rPr>
              <a:t>with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dirty="0">
                <a:latin typeface="Arial MT"/>
                <a:cs typeface="Arial MT"/>
              </a:rPr>
              <a:t>0%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39" dirty="0">
                <a:latin typeface="Arial MT"/>
                <a:cs typeface="Arial MT"/>
              </a:rPr>
              <a:t>success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45" dirty="0">
                <a:latin typeface="Arial MT"/>
                <a:cs typeface="Arial MT"/>
              </a:rPr>
              <a:t>rate:</a:t>
            </a:r>
            <a:endParaRPr sz="2395" dirty="0">
              <a:latin typeface="Arial MT"/>
              <a:cs typeface="Arial MT"/>
            </a:endParaRPr>
          </a:p>
          <a:p>
            <a:pPr marL="566044" lvl="1" indent="-279171">
              <a:spcBef>
                <a:spcPts val="1525"/>
              </a:spcBef>
              <a:buChar char="-"/>
              <a:tabLst>
                <a:tab pos="566044" algn="l"/>
              </a:tabLst>
            </a:pPr>
            <a:r>
              <a:rPr sz="2395" spc="-15" dirty="0">
                <a:latin typeface="Arial MT"/>
                <a:cs typeface="Arial MT"/>
              </a:rPr>
              <a:t>SO</a:t>
            </a:r>
            <a:endParaRPr sz="2395" dirty="0">
              <a:latin typeface="Arial MT"/>
              <a:cs typeface="Arial MT"/>
            </a:endParaRPr>
          </a:p>
          <a:p>
            <a:pPr marL="286873" marR="948413" indent="-279556">
              <a:lnSpc>
                <a:spcPct val="111300"/>
              </a:lnSpc>
              <a:spcBef>
                <a:spcPts val="1201"/>
              </a:spcBef>
              <a:buChar char="•"/>
              <a:tabLst>
                <a:tab pos="286873" algn="l"/>
              </a:tabLst>
            </a:pPr>
            <a:r>
              <a:rPr sz="2395" spc="94" dirty="0">
                <a:latin typeface="Arial MT"/>
                <a:cs typeface="Arial MT"/>
              </a:rPr>
              <a:t>Orbits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127" dirty="0">
                <a:latin typeface="Arial MT"/>
                <a:cs typeface="Arial MT"/>
              </a:rPr>
              <a:t>with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39" dirty="0">
                <a:latin typeface="Arial MT"/>
                <a:cs typeface="Arial MT"/>
              </a:rPr>
              <a:t>success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52" dirty="0">
                <a:latin typeface="Arial MT"/>
                <a:cs typeface="Arial MT"/>
              </a:rPr>
              <a:t>rate </a:t>
            </a:r>
            <a:r>
              <a:rPr sz="2395" spc="91" dirty="0">
                <a:latin typeface="Arial MT"/>
                <a:cs typeface="Arial MT"/>
              </a:rPr>
              <a:t>between</a:t>
            </a:r>
            <a:r>
              <a:rPr sz="2395" spc="3" dirty="0">
                <a:latin typeface="Arial MT"/>
                <a:cs typeface="Arial MT"/>
              </a:rPr>
              <a:t> </a:t>
            </a:r>
            <a:r>
              <a:rPr sz="2395" dirty="0">
                <a:latin typeface="Arial MT"/>
                <a:cs typeface="Arial MT"/>
              </a:rPr>
              <a:t>50%</a:t>
            </a:r>
            <a:r>
              <a:rPr sz="2395" spc="6" dirty="0">
                <a:latin typeface="Arial MT"/>
                <a:cs typeface="Arial MT"/>
              </a:rPr>
              <a:t> </a:t>
            </a:r>
            <a:r>
              <a:rPr sz="2395" spc="67" dirty="0">
                <a:latin typeface="Arial MT"/>
                <a:cs typeface="Arial MT"/>
              </a:rPr>
              <a:t>and</a:t>
            </a:r>
            <a:r>
              <a:rPr sz="2395" spc="3" dirty="0">
                <a:latin typeface="Arial MT"/>
                <a:cs typeface="Arial MT"/>
              </a:rPr>
              <a:t> </a:t>
            </a:r>
            <a:r>
              <a:rPr sz="2395" spc="-12" dirty="0">
                <a:latin typeface="Arial MT"/>
                <a:cs typeface="Arial MT"/>
              </a:rPr>
              <a:t>85%:</a:t>
            </a:r>
            <a:endParaRPr sz="2395" dirty="0">
              <a:latin typeface="Arial MT"/>
              <a:cs typeface="Arial MT"/>
            </a:endParaRPr>
          </a:p>
          <a:p>
            <a:pPr marL="566044" lvl="1" indent="-279171">
              <a:spcBef>
                <a:spcPts val="1525"/>
              </a:spcBef>
              <a:buChar char="-"/>
              <a:tabLst>
                <a:tab pos="566044" algn="l"/>
              </a:tabLst>
            </a:pPr>
            <a:r>
              <a:rPr sz="2395" spc="-73" dirty="0">
                <a:latin typeface="Arial MT"/>
                <a:cs typeface="Arial MT"/>
              </a:rPr>
              <a:t>GTO,</a:t>
            </a:r>
            <a:r>
              <a:rPr sz="2395" spc="-94" dirty="0">
                <a:latin typeface="Arial MT"/>
                <a:cs typeface="Arial MT"/>
              </a:rPr>
              <a:t> </a:t>
            </a:r>
            <a:r>
              <a:rPr sz="2395" spc="-64" dirty="0">
                <a:latin typeface="Arial MT"/>
                <a:cs typeface="Arial MT"/>
              </a:rPr>
              <a:t>ISS,</a:t>
            </a:r>
            <a:r>
              <a:rPr sz="2395" spc="-97" dirty="0">
                <a:latin typeface="Arial MT"/>
                <a:cs typeface="Arial MT"/>
              </a:rPr>
              <a:t> </a:t>
            </a:r>
            <a:r>
              <a:rPr sz="2395" spc="-82" dirty="0">
                <a:latin typeface="Arial MT"/>
                <a:cs typeface="Arial MT"/>
              </a:rPr>
              <a:t>LEO,</a:t>
            </a:r>
            <a:r>
              <a:rPr sz="2395" spc="-85" dirty="0">
                <a:latin typeface="Arial MT"/>
                <a:cs typeface="Arial MT"/>
              </a:rPr>
              <a:t> </a:t>
            </a:r>
            <a:r>
              <a:rPr sz="2395" spc="-58" dirty="0">
                <a:latin typeface="Arial MT"/>
                <a:cs typeface="Arial MT"/>
              </a:rPr>
              <a:t>MEO,</a:t>
            </a:r>
            <a:r>
              <a:rPr sz="2395" spc="-94" dirty="0">
                <a:latin typeface="Arial MT"/>
                <a:cs typeface="Arial MT"/>
              </a:rPr>
              <a:t> </a:t>
            </a:r>
            <a:r>
              <a:rPr sz="2395" spc="-15" dirty="0">
                <a:latin typeface="Arial MT"/>
                <a:cs typeface="Arial MT"/>
              </a:rPr>
              <a:t>PO</a:t>
            </a:r>
            <a:endParaRPr sz="2395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5162" y="1523893"/>
            <a:ext cx="4762138" cy="4568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Success Rate vs. Orbit Type</a:t>
            </a:r>
          </a:p>
        </p:txBody>
      </p:sp>
    </p:spTree>
    <p:extLst>
      <p:ext uri="{BB962C8B-B14F-4D97-AF65-F5344CB8AC3E}">
        <p14:creationId xmlns:p14="http://schemas.microsoft.com/office/powerpoint/2010/main" val="502609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4038190"/>
            <a:ext cx="10739066" cy="2024566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79" dirty="0">
                <a:latin typeface="Arial MT"/>
                <a:cs typeface="Arial MT"/>
              </a:rPr>
              <a:t>Explanation:</a:t>
            </a:r>
            <a:endParaRPr sz="2698" dirty="0">
              <a:latin typeface="Arial MT"/>
              <a:cs typeface="Arial MT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buChar char="•"/>
              <a:tabLst>
                <a:tab pos="845601" algn="l"/>
              </a:tabLst>
            </a:pPr>
            <a:r>
              <a:rPr sz="2395" spc="39" dirty="0">
                <a:latin typeface="Arial MT"/>
                <a:cs typeface="Arial MT"/>
              </a:rPr>
              <a:t>In</a:t>
            </a:r>
            <a:r>
              <a:rPr sz="2395" spc="-33" dirty="0">
                <a:latin typeface="Arial MT"/>
                <a:cs typeface="Arial MT"/>
              </a:rPr>
              <a:t> </a:t>
            </a:r>
            <a:r>
              <a:rPr sz="2395" spc="100" dirty="0">
                <a:latin typeface="Arial MT"/>
                <a:cs typeface="Arial MT"/>
              </a:rPr>
              <a:t>the</a:t>
            </a:r>
            <a:r>
              <a:rPr sz="2395" spc="-30" dirty="0">
                <a:latin typeface="Arial MT"/>
                <a:cs typeface="Arial MT"/>
              </a:rPr>
              <a:t> </a:t>
            </a:r>
            <a:r>
              <a:rPr sz="2395" spc="-58" dirty="0">
                <a:latin typeface="Arial MT"/>
                <a:cs typeface="Arial MT"/>
              </a:rPr>
              <a:t>LEO</a:t>
            </a:r>
            <a:r>
              <a:rPr sz="2395" spc="-30" dirty="0">
                <a:latin typeface="Arial MT"/>
                <a:cs typeface="Arial MT"/>
              </a:rPr>
              <a:t> </a:t>
            </a:r>
            <a:r>
              <a:rPr sz="2395" spc="130" dirty="0">
                <a:latin typeface="Arial MT"/>
                <a:cs typeface="Arial MT"/>
              </a:rPr>
              <a:t>orbit</a:t>
            </a:r>
            <a:r>
              <a:rPr sz="2395" spc="-33" dirty="0">
                <a:latin typeface="Arial MT"/>
                <a:cs typeface="Arial MT"/>
              </a:rPr>
              <a:t> </a:t>
            </a:r>
            <a:r>
              <a:rPr sz="2395" spc="100" dirty="0">
                <a:latin typeface="Arial MT"/>
                <a:cs typeface="Arial MT"/>
              </a:rPr>
              <a:t>the</a:t>
            </a:r>
            <a:r>
              <a:rPr sz="2395" spc="-30" dirty="0">
                <a:latin typeface="Arial MT"/>
                <a:cs typeface="Arial MT"/>
              </a:rPr>
              <a:t> </a:t>
            </a:r>
            <a:r>
              <a:rPr sz="2395" spc="36" dirty="0">
                <a:latin typeface="Arial MT"/>
                <a:cs typeface="Arial MT"/>
              </a:rPr>
              <a:t>Success</a:t>
            </a:r>
            <a:r>
              <a:rPr sz="2395" spc="-30" dirty="0">
                <a:latin typeface="Arial MT"/>
                <a:cs typeface="Arial MT"/>
              </a:rPr>
              <a:t> </a:t>
            </a:r>
            <a:r>
              <a:rPr sz="2395" spc="45" dirty="0">
                <a:latin typeface="Arial MT"/>
                <a:cs typeface="Arial MT"/>
              </a:rPr>
              <a:t>appears</a:t>
            </a:r>
            <a:r>
              <a:rPr sz="2395" spc="-30" dirty="0">
                <a:latin typeface="Arial MT"/>
                <a:cs typeface="Arial MT"/>
              </a:rPr>
              <a:t> </a:t>
            </a:r>
            <a:r>
              <a:rPr sz="2395" spc="73" dirty="0">
                <a:latin typeface="Arial MT"/>
                <a:cs typeface="Arial MT"/>
              </a:rPr>
              <a:t>related</a:t>
            </a:r>
            <a:r>
              <a:rPr sz="2395" spc="-33" dirty="0">
                <a:latin typeface="Arial MT"/>
                <a:cs typeface="Arial MT"/>
              </a:rPr>
              <a:t> </a:t>
            </a:r>
            <a:r>
              <a:rPr sz="2395" spc="149" dirty="0">
                <a:latin typeface="Arial MT"/>
                <a:cs typeface="Arial MT"/>
              </a:rPr>
              <a:t>to</a:t>
            </a:r>
            <a:r>
              <a:rPr sz="2395" spc="-30" dirty="0">
                <a:latin typeface="Arial MT"/>
                <a:cs typeface="Arial MT"/>
              </a:rPr>
              <a:t> </a:t>
            </a:r>
            <a:r>
              <a:rPr sz="2395" spc="100" dirty="0">
                <a:latin typeface="Arial MT"/>
                <a:cs typeface="Arial MT"/>
              </a:rPr>
              <a:t>the</a:t>
            </a:r>
            <a:r>
              <a:rPr sz="2395" spc="-30" dirty="0">
                <a:latin typeface="Arial MT"/>
                <a:cs typeface="Arial MT"/>
              </a:rPr>
              <a:t> </a:t>
            </a:r>
            <a:r>
              <a:rPr sz="2395" spc="106" dirty="0">
                <a:latin typeface="Arial MT"/>
                <a:cs typeface="Arial MT"/>
              </a:rPr>
              <a:t>number</a:t>
            </a:r>
            <a:r>
              <a:rPr sz="2395" spc="-33" dirty="0">
                <a:latin typeface="Arial MT"/>
                <a:cs typeface="Arial MT"/>
              </a:rPr>
              <a:t> </a:t>
            </a:r>
            <a:r>
              <a:rPr sz="2395" spc="127" dirty="0">
                <a:latin typeface="Arial MT"/>
                <a:cs typeface="Arial MT"/>
              </a:rPr>
              <a:t>of</a:t>
            </a:r>
            <a:r>
              <a:rPr sz="2395" spc="-30" dirty="0">
                <a:latin typeface="Arial MT"/>
                <a:cs typeface="Arial MT"/>
              </a:rPr>
              <a:t> </a:t>
            </a:r>
            <a:r>
              <a:rPr sz="2395" spc="61" dirty="0">
                <a:latin typeface="Times New Roman"/>
                <a:cs typeface="Times New Roman"/>
              </a:rPr>
              <a:t>f</a:t>
            </a:r>
            <a:r>
              <a:rPr sz="2395" spc="61" dirty="0">
                <a:latin typeface="Arial MT"/>
                <a:cs typeface="Arial MT"/>
              </a:rPr>
              <a:t>lights; </a:t>
            </a:r>
            <a:r>
              <a:rPr sz="2395" spc="106" dirty="0">
                <a:latin typeface="Arial MT"/>
                <a:cs typeface="Arial MT"/>
              </a:rPr>
              <a:t>on</a:t>
            </a:r>
            <a:r>
              <a:rPr sz="2395" spc="-12" dirty="0">
                <a:latin typeface="Arial MT"/>
                <a:cs typeface="Arial MT"/>
              </a:rPr>
              <a:t> </a:t>
            </a:r>
            <a:r>
              <a:rPr sz="2395" spc="100" dirty="0">
                <a:latin typeface="Arial MT"/>
                <a:cs typeface="Arial MT"/>
              </a:rPr>
              <a:t>the</a:t>
            </a:r>
            <a:r>
              <a:rPr sz="2395" spc="-9" dirty="0">
                <a:latin typeface="Arial MT"/>
                <a:cs typeface="Arial MT"/>
              </a:rPr>
              <a:t> </a:t>
            </a:r>
            <a:r>
              <a:rPr sz="2395" spc="97" dirty="0">
                <a:latin typeface="Arial MT"/>
                <a:cs typeface="Arial MT"/>
              </a:rPr>
              <a:t>other</a:t>
            </a:r>
            <a:r>
              <a:rPr sz="2395" spc="-9" dirty="0">
                <a:latin typeface="Arial MT"/>
                <a:cs typeface="Arial MT"/>
              </a:rPr>
              <a:t> </a:t>
            </a:r>
            <a:r>
              <a:rPr sz="2395" spc="58" dirty="0">
                <a:latin typeface="Arial MT"/>
                <a:cs typeface="Arial MT"/>
              </a:rPr>
              <a:t>hand,</a:t>
            </a:r>
            <a:r>
              <a:rPr sz="2395" spc="-9" dirty="0">
                <a:latin typeface="Arial MT"/>
                <a:cs typeface="Arial MT"/>
              </a:rPr>
              <a:t> </a:t>
            </a:r>
            <a:r>
              <a:rPr sz="2395" spc="79" dirty="0">
                <a:latin typeface="Arial MT"/>
                <a:cs typeface="Arial MT"/>
              </a:rPr>
              <a:t>there</a:t>
            </a:r>
            <a:r>
              <a:rPr sz="2395" spc="-9" dirty="0">
                <a:latin typeface="Arial MT"/>
                <a:cs typeface="Arial MT"/>
              </a:rPr>
              <a:t> </a:t>
            </a:r>
            <a:r>
              <a:rPr sz="2395" dirty="0">
                <a:latin typeface="Arial MT"/>
                <a:cs typeface="Arial MT"/>
              </a:rPr>
              <a:t>seems</a:t>
            </a:r>
            <a:r>
              <a:rPr sz="2395" spc="-9" dirty="0">
                <a:latin typeface="Arial MT"/>
                <a:cs typeface="Arial MT"/>
              </a:rPr>
              <a:t> </a:t>
            </a:r>
            <a:r>
              <a:rPr sz="2395" spc="149" dirty="0">
                <a:latin typeface="Arial MT"/>
                <a:cs typeface="Arial MT"/>
              </a:rPr>
              <a:t>to</a:t>
            </a:r>
            <a:r>
              <a:rPr sz="2395" spc="-12" dirty="0">
                <a:latin typeface="Arial MT"/>
                <a:cs typeface="Arial MT"/>
              </a:rPr>
              <a:t> </a:t>
            </a:r>
            <a:r>
              <a:rPr sz="2395" spc="91" dirty="0">
                <a:latin typeface="Arial MT"/>
                <a:cs typeface="Arial MT"/>
              </a:rPr>
              <a:t>be</a:t>
            </a:r>
            <a:r>
              <a:rPr sz="2395" spc="-9" dirty="0">
                <a:latin typeface="Arial MT"/>
                <a:cs typeface="Arial MT"/>
              </a:rPr>
              <a:t> </a:t>
            </a:r>
            <a:r>
              <a:rPr sz="2395" spc="106" dirty="0">
                <a:latin typeface="Arial MT"/>
                <a:cs typeface="Arial MT"/>
              </a:rPr>
              <a:t>no</a:t>
            </a:r>
            <a:r>
              <a:rPr sz="2395" spc="-9" dirty="0">
                <a:latin typeface="Arial MT"/>
                <a:cs typeface="Arial MT"/>
              </a:rPr>
              <a:t> </a:t>
            </a:r>
            <a:r>
              <a:rPr sz="2395" spc="69" dirty="0">
                <a:latin typeface="Arial MT"/>
                <a:cs typeface="Arial MT"/>
              </a:rPr>
              <a:t>relationship</a:t>
            </a:r>
            <a:r>
              <a:rPr sz="2395" spc="-9" dirty="0">
                <a:latin typeface="Arial MT"/>
                <a:cs typeface="Arial MT"/>
              </a:rPr>
              <a:t> </a:t>
            </a:r>
            <a:r>
              <a:rPr sz="2395" spc="91" dirty="0">
                <a:latin typeface="Arial MT"/>
                <a:cs typeface="Arial MT"/>
              </a:rPr>
              <a:t>between</a:t>
            </a:r>
            <a:r>
              <a:rPr sz="2395" spc="-9" dirty="0">
                <a:latin typeface="Arial MT"/>
                <a:cs typeface="Arial MT"/>
              </a:rPr>
              <a:t> </a:t>
            </a:r>
            <a:r>
              <a:rPr sz="2395" spc="94" dirty="0">
                <a:latin typeface="Times New Roman"/>
                <a:cs typeface="Times New Roman"/>
              </a:rPr>
              <a:t>f</a:t>
            </a:r>
            <a:r>
              <a:rPr sz="2395" spc="94" dirty="0">
                <a:latin typeface="Arial MT"/>
                <a:cs typeface="Arial MT"/>
              </a:rPr>
              <a:t>light </a:t>
            </a:r>
            <a:r>
              <a:rPr sz="2395" spc="106" dirty="0">
                <a:latin typeface="Arial MT"/>
                <a:cs typeface="Arial MT"/>
              </a:rPr>
              <a:t>number</a:t>
            </a:r>
            <a:r>
              <a:rPr sz="2395" spc="-52" dirty="0">
                <a:latin typeface="Arial MT"/>
                <a:cs typeface="Arial MT"/>
              </a:rPr>
              <a:t> </a:t>
            </a:r>
            <a:r>
              <a:rPr sz="2395" spc="100" dirty="0">
                <a:latin typeface="Arial MT"/>
                <a:cs typeface="Arial MT"/>
              </a:rPr>
              <a:t>when</a:t>
            </a:r>
            <a:r>
              <a:rPr sz="2395" spc="-49" dirty="0">
                <a:latin typeface="Arial MT"/>
                <a:cs typeface="Arial MT"/>
              </a:rPr>
              <a:t> </a:t>
            </a:r>
            <a:r>
              <a:rPr sz="2395" spc="82" dirty="0">
                <a:latin typeface="Arial MT"/>
                <a:cs typeface="Arial MT"/>
              </a:rPr>
              <a:t>in</a:t>
            </a:r>
            <a:r>
              <a:rPr sz="2395" spc="-49" dirty="0">
                <a:latin typeface="Arial MT"/>
                <a:cs typeface="Arial MT"/>
              </a:rPr>
              <a:t> </a:t>
            </a:r>
            <a:r>
              <a:rPr sz="2395" spc="-39" dirty="0">
                <a:latin typeface="Arial MT"/>
                <a:cs typeface="Arial MT"/>
              </a:rPr>
              <a:t>GTO</a:t>
            </a:r>
            <a:r>
              <a:rPr sz="2395" spc="-52" dirty="0">
                <a:latin typeface="Arial MT"/>
                <a:cs typeface="Arial MT"/>
              </a:rPr>
              <a:t> </a:t>
            </a:r>
            <a:r>
              <a:rPr sz="2395" spc="100" dirty="0">
                <a:latin typeface="Arial MT"/>
                <a:cs typeface="Arial MT"/>
              </a:rPr>
              <a:t>orbit.</a:t>
            </a:r>
            <a:endParaRPr sz="2395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879" y="1523893"/>
            <a:ext cx="10794242" cy="22223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Flight Number vs. Orbit Type</a:t>
            </a:r>
          </a:p>
        </p:txBody>
      </p:sp>
    </p:spTree>
    <p:extLst>
      <p:ext uri="{BB962C8B-B14F-4D97-AF65-F5344CB8AC3E}">
        <p14:creationId xmlns:p14="http://schemas.microsoft.com/office/powerpoint/2010/main" val="1279740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4241375"/>
            <a:ext cx="10686697" cy="1615480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79" dirty="0">
                <a:latin typeface="Arial MT"/>
                <a:cs typeface="Arial MT"/>
              </a:rPr>
              <a:t>Explanation:</a:t>
            </a:r>
            <a:endParaRPr sz="2698" dirty="0">
              <a:latin typeface="Arial MT"/>
              <a:cs typeface="Arial MT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buChar char="•"/>
              <a:tabLst>
                <a:tab pos="845601" algn="l"/>
              </a:tabLst>
            </a:pPr>
            <a:r>
              <a:rPr sz="2395" dirty="0">
                <a:latin typeface="Arial MT"/>
                <a:cs typeface="Arial MT"/>
              </a:rPr>
              <a:t>Heavy</a:t>
            </a:r>
            <a:r>
              <a:rPr sz="2395" spc="-18" dirty="0">
                <a:latin typeface="Arial MT"/>
                <a:cs typeface="Arial MT"/>
              </a:rPr>
              <a:t> </a:t>
            </a:r>
            <a:r>
              <a:rPr sz="2395" spc="52" dirty="0">
                <a:latin typeface="Arial MT"/>
                <a:cs typeface="Arial MT"/>
              </a:rPr>
              <a:t>payloads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dirty="0">
                <a:latin typeface="Arial MT"/>
                <a:cs typeface="Arial MT"/>
              </a:rPr>
              <a:t>have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dirty="0">
                <a:latin typeface="Arial MT"/>
                <a:cs typeface="Arial MT"/>
              </a:rPr>
              <a:t>a</a:t>
            </a:r>
            <a:r>
              <a:rPr sz="2395" spc="-18" dirty="0">
                <a:latin typeface="Arial MT"/>
                <a:cs typeface="Arial MT"/>
              </a:rPr>
              <a:t> </a:t>
            </a:r>
            <a:r>
              <a:rPr sz="2395" spc="64" dirty="0">
                <a:latin typeface="Arial MT"/>
                <a:cs typeface="Arial MT"/>
              </a:rPr>
              <a:t>negative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69" dirty="0">
                <a:latin typeface="Arial MT"/>
                <a:cs typeface="Arial MT"/>
              </a:rPr>
              <a:t>in</a:t>
            </a:r>
            <a:r>
              <a:rPr sz="2395" spc="69" dirty="0">
                <a:latin typeface="Times New Roman"/>
                <a:cs typeface="Times New Roman"/>
              </a:rPr>
              <a:t>f</a:t>
            </a:r>
            <a:r>
              <a:rPr sz="2395" spc="69" dirty="0">
                <a:latin typeface="Arial MT"/>
                <a:cs typeface="Arial MT"/>
              </a:rPr>
              <a:t>luence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106" dirty="0">
                <a:latin typeface="Arial MT"/>
                <a:cs typeface="Arial MT"/>
              </a:rPr>
              <a:t>on</a:t>
            </a:r>
            <a:r>
              <a:rPr sz="2395" spc="-18" dirty="0">
                <a:latin typeface="Arial MT"/>
                <a:cs typeface="Arial MT"/>
              </a:rPr>
              <a:t> </a:t>
            </a:r>
            <a:r>
              <a:rPr sz="2395" spc="-39" dirty="0">
                <a:latin typeface="Arial MT"/>
                <a:cs typeface="Arial MT"/>
              </a:rPr>
              <a:t>GTO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97" dirty="0">
                <a:latin typeface="Arial MT"/>
                <a:cs typeface="Arial MT"/>
              </a:rPr>
              <a:t>orbits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67" dirty="0">
                <a:latin typeface="Arial MT"/>
                <a:cs typeface="Arial MT"/>
              </a:rPr>
              <a:t>and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67" dirty="0">
                <a:latin typeface="Arial MT"/>
                <a:cs typeface="Arial MT"/>
              </a:rPr>
              <a:t>positive </a:t>
            </a:r>
            <a:r>
              <a:rPr sz="2395" spc="106" dirty="0">
                <a:latin typeface="Arial MT"/>
                <a:cs typeface="Arial MT"/>
              </a:rPr>
              <a:t>on</a:t>
            </a:r>
            <a:r>
              <a:rPr sz="2395" spc="-73" dirty="0">
                <a:latin typeface="Arial MT"/>
                <a:cs typeface="Arial MT"/>
              </a:rPr>
              <a:t> </a:t>
            </a:r>
            <a:r>
              <a:rPr sz="2395" spc="-39" dirty="0">
                <a:latin typeface="Arial MT"/>
                <a:cs typeface="Arial MT"/>
              </a:rPr>
              <a:t>GTO</a:t>
            </a:r>
            <a:r>
              <a:rPr sz="2395" spc="-73" dirty="0">
                <a:latin typeface="Arial MT"/>
                <a:cs typeface="Arial MT"/>
              </a:rPr>
              <a:t> </a:t>
            </a:r>
            <a:r>
              <a:rPr sz="2395" spc="67" dirty="0">
                <a:latin typeface="Arial MT"/>
                <a:cs typeface="Arial MT"/>
              </a:rPr>
              <a:t>and</a:t>
            </a:r>
            <a:r>
              <a:rPr sz="2395" spc="-73" dirty="0">
                <a:latin typeface="Arial MT"/>
                <a:cs typeface="Arial MT"/>
              </a:rPr>
              <a:t> </a:t>
            </a:r>
            <a:r>
              <a:rPr sz="2395" dirty="0">
                <a:latin typeface="Arial MT"/>
                <a:cs typeface="Arial MT"/>
              </a:rPr>
              <a:t>Polar</a:t>
            </a:r>
            <a:r>
              <a:rPr sz="2395" spc="-69" dirty="0">
                <a:latin typeface="Arial MT"/>
                <a:cs typeface="Arial MT"/>
              </a:rPr>
              <a:t> </a:t>
            </a:r>
            <a:r>
              <a:rPr sz="2395" spc="-58" dirty="0">
                <a:latin typeface="Arial MT"/>
                <a:cs typeface="Arial MT"/>
              </a:rPr>
              <a:t>LEO</a:t>
            </a:r>
            <a:r>
              <a:rPr sz="2395" spc="-73" dirty="0">
                <a:latin typeface="Arial MT"/>
                <a:cs typeface="Arial MT"/>
              </a:rPr>
              <a:t> </a:t>
            </a:r>
            <a:r>
              <a:rPr sz="2395" spc="-39" dirty="0">
                <a:latin typeface="Arial MT"/>
                <a:cs typeface="Arial MT"/>
              </a:rPr>
              <a:t>(ISS)</a:t>
            </a:r>
            <a:r>
              <a:rPr sz="2395" spc="-73" dirty="0">
                <a:latin typeface="Arial MT"/>
                <a:cs typeface="Arial MT"/>
              </a:rPr>
              <a:t> </a:t>
            </a:r>
            <a:r>
              <a:rPr sz="2395" spc="76" dirty="0">
                <a:latin typeface="Arial MT"/>
                <a:cs typeface="Arial MT"/>
              </a:rPr>
              <a:t>orbits.</a:t>
            </a:r>
            <a:endParaRPr sz="2395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879" y="1523893"/>
            <a:ext cx="10794242" cy="22223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Payload vs. Orbit Type</a:t>
            </a:r>
          </a:p>
        </p:txBody>
      </p:sp>
    </p:spTree>
    <p:extLst>
      <p:ext uri="{BB962C8B-B14F-4D97-AF65-F5344CB8AC3E}">
        <p14:creationId xmlns:p14="http://schemas.microsoft.com/office/powerpoint/2010/main" val="3831065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6722" y="2923126"/>
            <a:ext cx="2045847" cy="42295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1"/>
              </a:spcBef>
            </a:pPr>
            <a:r>
              <a:rPr sz="2698" spc="79" dirty="0">
                <a:latin typeface="Time new roman"/>
              </a:rPr>
              <a:t>Explanation:</a:t>
            </a:r>
            <a:endParaRPr sz="2698" dirty="0">
              <a:latin typeface="Time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601" y="3488109"/>
            <a:ext cx="3765268" cy="1232983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286873" marR="418180" indent="-279556">
              <a:lnSpc>
                <a:spcPct val="111300"/>
              </a:lnSpc>
              <a:spcBef>
                <a:spcPts val="61"/>
              </a:spcBef>
              <a:buChar char="•"/>
              <a:tabLst>
                <a:tab pos="286873" algn="l"/>
              </a:tabLst>
            </a:pPr>
            <a:r>
              <a:rPr sz="2395" dirty="0">
                <a:latin typeface="Arial MT"/>
                <a:cs typeface="Arial MT"/>
              </a:rPr>
              <a:t>The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39" dirty="0">
                <a:latin typeface="Arial MT"/>
                <a:cs typeface="Arial MT"/>
              </a:rPr>
              <a:t>success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52" dirty="0">
                <a:latin typeface="Arial MT"/>
                <a:cs typeface="Arial MT"/>
              </a:rPr>
              <a:t>rate </a:t>
            </a:r>
            <a:r>
              <a:rPr sz="2395" spc="67" dirty="0">
                <a:latin typeface="Arial MT"/>
                <a:cs typeface="Arial MT"/>
              </a:rPr>
              <a:t>since</a:t>
            </a:r>
            <a:r>
              <a:rPr sz="2395" spc="-42" dirty="0">
                <a:latin typeface="Arial MT"/>
                <a:cs typeface="Arial MT"/>
              </a:rPr>
              <a:t> </a:t>
            </a:r>
            <a:r>
              <a:rPr sz="2395" dirty="0">
                <a:latin typeface="Arial MT"/>
                <a:cs typeface="Arial MT"/>
              </a:rPr>
              <a:t>2013</a:t>
            </a:r>
            <a:r>
              <a:rPr sz="2395" spc="-42" dirty="0">
                <a:latin typeface="Arial MT"/>
                <a:cs typeface="Arial MT"/>
              </a:rPr>
              <a:t> </a:t>
            </a:r>
            <a:r>
              <a:rPr sz="2395" spc="76" dirty="0">
                <a:latin typeface="Arial MT"/>
                <a:cs typeface="Arial MT"/>
              </a:rPr>
              <a:t>kept</a:t>
            </a:r>
            <a:endParaRPr sz="2395" dirty="0">
              <a:latin typeface="Arial MT"/>
              <a:cs typeface="Arial MT"/>
            </a:endParaRPr>
          </a:p>
          <a:p>
            <a:pPr marL="286873">
              <a:spcBef>
                <a:spcPts val="324"/>
              </a:spcBef>
            </a:pPr>
            <a:r>
              <a:rPr sz="2395" spc="64" dirty="0">
                <a:latin typeface="Arial MT"/>
                <a:cs typeface="Arial MT"/>
              </a:rPr>
              <a:t>increasing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106" dirty="0">
                <a:latin typeface="Arial MT"/>
                <a:cs typeface="Arial MT"/>
              </a:rPr>
              <a:t>till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73" dirty="0">
                <a:latin typeface="Arial MT"/>
                <a:cs typeface="Arial MT"/>
              </a:rPr>
              <a:t>2020.</a:t>
            </a:r>
            <a:endParaRPr sz="2395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3080" y="1523893"/>
            <a:ext cx="6476545" cy="457167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341337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4444561"/>
            <a:ext cx="10732905" cy="1204341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79" dirty="0">
                <a:latin typeface="Arial MT"/>
                <a:cs typeface="Arial MT"/>
              </a:rPr>
              <a:t>Explanation:</a:t>
            </a:r>
            <a:endParaRPr sz="2698" dirty="0">
              <a:latin typeface="Arial MT"/>
              <a:cs typeface="Arial MT"/>
            </a:endParaRPr>
          </a:p>
          <a:p>
            <a:pPr marL="845601" indent="-279171">
              <a:spcBef>
                <a:spcPts val="1534"/>
              </a:spcBef>
              <a:buChar char="•"/>
              <a:tabLst>
                <a:tab pos="845601" algn="l"/>
              </a:tabLst>
            </a:pPr>
            <a:r>
              <a:rPr sz="2395" spc="49" dirty="0">
                <a:latin typeface="Arial MT"/>
                <a:cs typeface="Arial MT"/>
              </a:rPr>
              <a:t>Displaying</a:t>
            </a:r>
            <a:r>
              <a:rPr sz="2395" spc="-27" dirty="0">
                <a:latin typeface="Arial MT"/>
                <a:cs typeface="Arial MT"/>
              </a:rPr>
              <a:t> </a:t>
            </a:r>
            <a:r>
              <a:rPr sz="2395" spc="100" dirty="0">
                <a:latin typeface="Arial MT"/>
                <a:cs typeface="Arial MT"/>
              </a:rPr>
              <a:t>the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39" dirty="0">
                <a:latin typeface="Arial MT"/>
                <a:cs typeface="Arial MT"/>
              </a:rPr>
              <a:t>names</a:t>
            </a:r>
            <a:r>
              <a:rPr sz="2395" spc="-27" dirty="0">
                <a:latin typeface="Arial MT"/>
                <a:cs typeface="Arial MT"/>
              </a:rPr>
              <a:t> </a:t>
            </a:r>
            <a:r>
              <a:rPr sz="2395" spc="127" dirty="0">
                <a:latin typeface="Arial MT"/>
                <a:cs typeface="Arial MT"/>
              </a:rPr>
              <a:t>of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100" dirty="0">
                <a:latin typeface="Arial MT"/>
                <a:cs typeface="Arial MT"/>
              </a:rPr>
              <a:t>the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82" dirty="0">
                <a:latin typeface="Arial MT"/>
                <a:cs typeface="Arial MT"/>
              </a:rPr>
              <a:t>unique</a:t>
            </a:r>
            <a:r>
              <a:rPr sz="2395" spc="-27" dirty="0">
                <a:latin typeface="Arial MT"/>
                <a:cs typeface="Arial MT"/>
              </a:rPr>
              <a:t> </a:t>
            </a:r>
            <a:r>
              <a:rPr sz="2395" spc="82" dirty="0">
                <a:latin typeface="Arial MT"/>
                <a:cs typeface="Arial MT"/>
              </a:rPr>
              <a:t>launch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36" dirty="0">
                <a:latin typeface="Arial MT"/>
                <a:cs typeface="Arial MT"/>
              </a:rPr>
              <a:t>sites</a:t>
            </a:r>
            <a:r>
              <a:rPr sz="2395" spc="-27" dirty="0">
                <a:latin typeface="Arial MT"/>
                <a:cs typeface="Arial MT"/>
              </a:rPr>
              <a:t> </a:t>
            </a:r>
            <a:r>
              <a:rPr sz="2395" spc="82" dirty="0">
                <a:latin typeface="Arial MT"/>
                <a:cs typeface="Arial MT"/>
              </a:rPr>
              <a:t>in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100" dirty="0">
                <a:latin typeface="Arial MT"/>
                <a:cs typeface="Arial MT"/>
              </a:rPr>
              <a:t>the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49" dirty="0">
                <a:latin typeface="Arial MT"/>
                <a:cs typeface="Arial MT"/>
              </a:rPr>
              <a:t>space</a:t>
            </a:r>
            <a:r>
              <a:rPr sz="2395" spc="-27" dirty="0">
                <a:latin typeface="Arial MT"/>
                <a:cs typeface="Arial MT"/>
              </a:rPr>
              <a:t> </a:t>
            </a:r>
            <a:r>
              <a:rPr sz="2395" spc="49" dirty="0">
                <a:latin typeface="Arial MT"/>
                <a:cs typeface="Arial MT"/>
              </a:rPr>
              <a:t>mission.</a:t>
            </a:r>
            <a:endParaRPr sz="2395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879" y="1523893"/>
            <a:ext cx="10794242" cy="22858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3128622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5079397"/>
            <a:ext cx="10404830" cy="1572904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79" dirty="0">
                <a:latin typeface="Arial MT"/>
                <a:cs typeface="Arial MT"/>
              </a:rPr>
              <a:t>Explanation:</a:t>
            </a:r>
            <a:endParaRPr sz="2698" dirty="0">
              <a:latin typeface="Arial MT"/>
              <a:cs typeface="Arial MT"/>
            </a:endParaRPr>
          </a:p>
          <a:p>
            <a:pPr marL="845601" indent="-279171">
              <a:spcBef>
                <a:spcPts val="1534"/>
              </a:spcBef>
              <a:buChar char="•"/>
              <a:tabLst>
                <a:tab pos="845601" algn="l"/>
              </a:tabLst>
            </a:pPr>
            <a:r>
              <a:rPr sz="2395" spc="49" dirty="0">
                <a:latin typeface="Arial MT"/>
                <a:cs typeface="Arial MT"/>
              </a:rPr>
              <a:t>Displaying</a:t>
            </a:r>
            <a:r>
              <a:rPr sz="2395" spc="-27" dirty="0">
                <a:latin typeface="Arial MT"/>
                <a:cs typeface="Arial MT"/>
              </a:rPr>
              <a:t> </a:t>
            </a:r>
            <a:r>
              <a:rPr sz="2395" spc="67" dirty="0">
                <a:latin typeface="Arial MT"/>
                <a:cs typeface="Arial MT"/>
              </a:rPr>
              <a:t>5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76" dirty="0">
                <a:latin typeface="Arial MT"/>
                <a:cs typeface="Arial MT"/>
              </a:rPr>
              <a:t>records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69" dirty="0">
                <a:latin typeface="Arial MT"/>
                <a:cs typeface="Arial MT"/>
              </a:rPr>
              <a:t>where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82" dirty="0">
                <a:latin typeface="Arial MT"/>
                <a:cs typeface="Arial MT"/>
              </a:rPr>
              <a:t>launch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36" dirty="0">
                <a:latin typeface="Arial MT"/>
                <a:cs typeface="Arial MT"/>
              </a:rPr>
              <a:t>sites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103" dirty="0">
                <a:latin typeface="Arial MT"/>
                <a:cs typeface="Arial MT"/>
              </a:rPr>
              <a:t>begin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127" dirty="0">
                <a:latin typeface="Arial MT"/>
                <a:cs typeface="Arial MT"/>
              </a:rPr>
              <a:t>with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100" dirty="0">
                <a:latin typeface="Arial MT"/>
                <a:cs typeface="Arial MT"/>
              </a:rPr>
              <a:t>the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97" dirty="0">
                <a:latin typeface="Arial MT"/>
                <a:cs typeface="Arial MT"/>
              </a:rPr>
              <a:t>string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-12" dirty="0">
                <a:latin typeface="Arial MT"/>
                <a:cs typeface="Arial MT"/>
              </a:rPr>
              <a:t>'CCA'.</a:t>
            </a:r>
            <a:endParaRPr sz="2395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879" y="1523893"/>
            <a:ext cx="10794242" cy="34894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2958297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4241375"/>
            <a:ext cx="10311259" cy="1615480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79" dirty="0">
                <a:latin typeface="Arial MT"/>
                <a:cs typeface="Arial MT"/>
              </a:rPr>
              <a:t>Explanation:</a:t>
            </a:r>
            <a:endParaRPr sz="2698" dirty="0">
              <a:latin typeface="Arial MT"/>
              <a:cs typeface="Arial MT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buChar char="•"/>
              <a:tabLst>
                <a:tab pos="845601" algn="l"/>
              </a:tabLst>
            </a:pPr>
            <a:r>
              <a:rPr sz="2395" spc="49" dirty="0">
                <a:latin typeface="Arial MT"/>
                <a:cs typeface="Arial MT"/>
              </a:rPr>
              <a:t>Displaying</a:t>
            </a:r>
            <a:r>
              <a:rPr sz="2395" spc="-18" dirty="0">
                <a:latin typeface="Arial MT"/>
                <a:cs typeface="Arial MT"/>
              </a:rPr>
              <a:t> </a:t>
            </a:r>
            <a:r>
              <a:rPr sz="2395" spc="100" dirty="0">
                <a:latin typeface="Arial MT"/>
                <a:cs typeface="Arial MT"/>
              </a:rPr>
              <a:t>the</a:t>
            </a:r>
            <a:r>
              <a:rPr sz="2395" spc="-18" dirty="0">
                <a:latin typeface="Arial MT"/>
                <a:cs typeface="Arial MT"/>
              </a:rPr>
              <a:t> </a:t>
            </a:r>
            <a:r>
              <a:rPr sz="2395" spc="103" dirty="0">
                <a:latin typeface="Arial MT"/>
                <a:cs typeface="Arial MT"/>
              </a:rPr>
              <a:t>total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67" dirty="0">
                <a:latin typeface="Arial MT"/>
                <a:cs typeface="Arial MT"/>
              </a:rPr>
              <a:t>payload</a:t>
            </a:r>
            <a:r>
              <a:rPr sz="2395" spc="-18" dirty="0">
                <a:latin typeface="Arial MT"/>
                <a:cs typeface="Arial MT"/>
              </a:rPr>
              <a:t> </a:t>
            </a:r>
            <a:r>
              <a:rPr sz="2395" dirty="0">
                <a:latin typeface="Arial MT"/>
                <a:cs typeface="Arial MT"/>
              </a:rPr>
              <a:t>mass</a:t>
            </a:r>
            <a:r>
              <a:rPr sz="2395" spc="-18" dirty="0">
                <a:latin typeface="Arial MT"/>
                <a:cs typeface="Arial MT"/>
              </a:rPr>
              <a:t> </a:t>
            </a:r>
            <a:r>
              <a:rPr sz="2395" spc="82" dirty="0">
                <a:latin typeface="Arial MT"/>
                <a:cs typeface="Arial MT"/>
              </a:rPr>
              <a:t>carried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103" dirty="0">
                <a:latin typeface="Arial MT"/>
                <a:cs typeface="Arial MT"/>
              </a:rPr>
              <a:t>by</a:t>
            </a:r>
            <a:r>
              <a:rPr sz="2395" spc="-18" dirty="0">
                <a:latin typeface="Arial MT"/>
                <a:cs typeface="Arial MT"/>
              </a:rPr>
              <a:t> </a:t>
            </a:r>
            <a:r>
              <a:rPr sz="2395" spc="69" dirty="0">
                <a:latin typeface="Arial MT"/>
                <a:cs typeface="Arial MT"/>
              </a:rPr>
              <a:t>boosters</a:t>
            </a:r>
            <a:r>
              <a:rPr sz="2395" spc="-18" dirty="0">
                <a:latin typeface="Arial MT"/>
                <a:cs typeface="Arial MT"/>
              </a:rPr>
              <a:t> </a:t>
            </a:r>
            <a:r>
              <a:rPr sz="2395" spc="85" dirty="0">
                <a:latin typeface="Arial MT"/>
                <a:cs typeface="Arial MT"/>
              </a:rPr>
              <a:t>launched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88" dirty="0">
                <a:latin typeface="Arial MT"/>
                <a:cs typeface="Arial MT"/>
              </a:rPr>
              <a:t>by </a:t>
            </a:r>
            <a:r>
              <a:rPr sz="2395" spc="-15" dirty="0">
                <a:latin typeface="Arial MT"/>
                <a:cs typeface="Arial MT"/>
              </a:rPr>
              <a:t>NASA</a:t>
            </a:r>
            <a:r>
              <a:rPr sz="2395" spc="-149" dirty="0">
                <a:latin typeface="Arial MT"/>
                <a:cs typeface="Arial MT"/>
              </a:rPr>
              <a:t> </a:t>
            </a:r>
            <a:r>
              <a:rPr sz="2395" spc="-6" dirty="0">
                <a:latin typeface="Arial MT"/>
                <a:cs typeface="Arial MT"/>
              </a:rPr>
              <a:t>(CRS).</a:t>
            </a:r>
            <a:endParaRPr sz="2395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879" y="1523893"/>
            <a:ext cx="10794242" cy="15896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2610952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4444561"/>
            <a:ext cx="10452193" cy="1204341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79" dirty="0">
                <a:latin typeface="Arial MT"/>
                <a:cs typeface="Arial MT"/>
              </a:rPr>
              <a:t>Explanation:</a:t>
            </a:r>
            <a:endParaRPr sz="2698" dirty="0">
              <a:latin typeface="Arial MT"/>
              <a:cs typeface="Arial MT"/>
            </a:endParaRPr>
          </a:p>
          <a:p>
            <a:pPr marL="845601" indent="-279171">
              <a:spcBef>
                <a:spcPts val="1534"/>
              </a:spcBef>
              <a:buChar char="•"/>
              <a:tabLst>
                <a:tab pos="845601" algn="l"/>
              </a:tabLst>
            </a:pPr>
            <a:r>
              <a:rPr sz="2395" spc="49" dirty="0">
                <a:latin typeface="Arial MT"/>
                <a:cs typeface="Arial MT"/>
              </a:rPr>
              <a:t>Displaying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33" dirty="0">
                <a:latin typeface="Arial MT"/>
                <a:cs typeface="Arial MT"/>
              </a:rPr>
              <a:t>average</a:t>
            </a:r>
            <a:r>
              <a:rPr sz="2395" spc="-18" dirty="0">
                <a:latin typeface="Arial MT"/>
                <a:cs typeface="Arial MT"/>
              </a:rPr>
              <a:t> </a:t>
            </a:r>
            <a:r>
              <a:rPr sz="2395" spc="67" dirty="0">
                <a:latin typeface="Arial MT"/>
                <a:cs typeface="Arial MT"/>
              </a:rPr>
              <a:t>payload</a:t>
            </a:r>
            <a:r>
              <a:rPr sz="2395" spc="-18" dirty="0">
                <a:latin typeface="Arial MT"/>
                <a:cs typeface="Arial MT"/>
              </a:rPr>
              <a:t> </a:t>
            </a:r>
            <a:r>
              <a:rPr sz="2395" dirty="0">
                <a:latin typeface="Arial MT"/>
                <a:cs typeface="Arial MT"/>
              </a:rPr>
              <a:t>mass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82" dirty="0">
                <a:latin typeface="Arial MT"/>
                <a:cs typeface="Arial MT"/>
              </a:rPr>
              <a:t>carried</a:t>
            </a:r>
            <a:r>
              <a:rPr sz="2395" spc="-18" dirty="0">
                <a:latin typeface="Arial MT"/>
                <a:cs typeface="Arial MT"/>
              </a:rPr>
              <a:t> </a:t>
            </a:r>
            <a:r>
              <a:rPr sz="2395" spc="103" dirty="0">
                <a:latin typeface="Arial MT"/>
                <a:cs typeface="Arial MT"/>
              </a:rPr>
              <a:t>by</a:t>
            </a:r>
            <a:r>
              <a:rPr sz="2395" spc="-18" dirty="0">
                <a:latin typeface="Arial MT"/>
                <a:cs typeface="Arial MT"/>
              </a:rPr>
              <a:t> </a:t>
            </a:r>
            <a:r>
              <a:rPr sz="2395" spc="91" dirty="0">
                <a:latin typeface="Arial MT"/>
                <a:cs typeface="Arial MT"/>
              </a:rPr>
              <a:t>booster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55" dirty="0">
                <a:latin typeface="Arial MT"/>
                <a:cs typeface="Arial MT"/>
              </a:rPr>
              <a:t>version</a:t>
            </a:r>
            <a:r>
              <a:rPr sz="2395" spc="-18" dirty="0">
                <a:latin typeface="Arial MT"/>
                <a:cs typeface="Arial MT"/>
              </a:rPr>
              <a:t> </a:t>
            </a:r>
            <a:r>
              <a:rPr sz="2395" dirty="0">
                <a:latin typeface="Arial MT"/>
                <a:cs typeface="Arial MT"/>
              </a:rPr>
              <a:t>F9</a:t>
            </a:r>
            <a:r>
              <a:rPr sz="2395" spc="-18" dirty="0">
                <a:latin typeface="Arial MT"/>
                <a:cs typeface="Arial MT"/>
              </a:rPr>
              <a:t> </a:t>
            </a:r>
            <a:r>
              <a:rPr sz="2395" spc="-194" dirty="0">
                <a:latin typeface="Arial MT"/>
                <a:cs typeface="Arial MT"/>
              </a:rPr>
              <a:t>v1.1.</a:t>
            </a:r>
            <a:endParaRPr sz="2395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879" y="1523893"/>
            <a:ext cx="10794242" cy="15873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3169390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4241375"/>
            <a:ext cx="10652426" cy="1615480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79" dirty="0">
                <a:latin typeface="Arial MT"/>
                <a:cs typeface="Arial MT"/>
              </a:rPr>
              <a:t>Explanation:</a:t>
            </a:r>
            <a:endParaRPr sz="2698" dirty="0">
              <a:latin typeface="Arial MT"/>
              <a:cs typeface="Arial MT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buChar char="•"/>
              <a:tabLst>
                <a:tab pos="845601" algn="l"/>
              </a:tabLst>
            </a:pPr>
            <a:r>
              <a:rPr sz="2395" spc="67" dirty="0">
                <a:latin typeface="Arial MT"/>
                <a:cs typeface="Arial MT"/>
              </a:rPr>
              <a:t>Listing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100" dirty="0">
                <a:latin typeface="Arial MT"/>
                <a:cs typeface="Arial MT"/>
              </a:rPr>
              <a:t>the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79" dirty="0">
                <a:latin typeface="Arial MT"/>
                <a:cs typeface="Arial MT"/>
              </a:rPr>
              <a:t>date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100" dirty="0">
                <a:latin typeface="Arial MT"/>
                <a:cs typeface="Arial MT"/>
              </a:rPr>
              <a:t>when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100" dirty="0">
                <a:latin typeface="Arial MT"/>
                <a:cs typeface="Arial MT"/>
              </a:rPr>
              <a:t>the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58" dirty="0">
                <a:latin typeface="Times New Roman"/>
                <a:cs typeface="Times New Roman"/>
              </a:rPr>
              <a:t>f</a:t>
            </a:r>
            <a:r>
              <a:rPr sz="2395" spc="58" dirty="0">
                <a:latin typeface="Arial MT"/>
                <a:cs typeface="Arial MT"/>
              </a:rPr>
              <a:t>irst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61" dirty="0">
                <a:latin typeface="Arial MT"/>
                <a:cs typeface="Arial MT"/>
              </a:rPr>
              <a:t>successful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88" dirty="0">
                <a:latin typeface="Arial MT"/>
                <a:cs typeface="Arial MT"/>
              </a:rPr>
              <a:t>landing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115" dirty="0">
                <a:latin typeface="Arial MT"/>
                <a:cs typeface="Arial MT"/>
              </a:rPr>
              <a:t>outcome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82" dirty="0">
                <a:latin typeface="Arial MT"/>
                <a:cs typeface="Arial MT"/>
              </a:rPr>
              <a:t>in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103" dirty="0">
                <a:latin typeface="Arial MT"/>
                <a:cs typeface="Arial MT"/>
              </a:rPr>
              <a:t>ground </a:t>
            </a:r>
            <a:r>
              <a:rPr sz="2395" spc="91" dirty="0">
                <a:latin typeface="Arial MT"/>
                <a:cs typeface="Arial MT"/>
              </a:rPr>
              <a:t>pad</a:t>
            </a:r>
            <a:r>
              <a:rPr sz="2395" spc="-3" dirty="0">
                <a:latin typeface="Arial MT"/>
                <a:cs typeface="Arial MT"/>
              </a:rPr>
              <a:t> </a:t>
            </a:r>
            <a:r>
              <a:rPr sz="2395" dirty="0">
                <a:latin typeface="Arial MT"/>
                <a:cs typeface="Arial MT"/>
              </a:rPr>
              <a:t>was</a:t>
            </a:r>
            <a:r>
              <a:rPr sz="2395" spc="-3" dirty="0">
                <a:latin typeface="Arial MT"/>
                <a:cs typeface="Arial MT"/>
              </a:rPr>
              <a:t> </a:t>
            </a:r>
            <a:r>
              <a:rPr sz="2395" spc="52" dirty="0">
                <a:latin typeface="Arial MT"/>
                <a:cs typeface="Arial MT"/>
              </a:rPr>
              <a:t>achieved.</a:t>
            </a:r>
            <a:endParaRPr sz="2395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879" y="1523893"/>
            <a:ext cx="10794242" cy="15873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3758048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6" y="4527007"/>
            <a:ext cx="10467980" cy="1615480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79" dirty="0">
                <a:latin typeface="Arial MT"/>
                <a:cs typeface="Arial MT"/>
              </a:rPr>
              <a:t>Explanation:</a:t>
            </a:r>
            <a:endParaRPr sz="2698" dirty="0">
              <a:latin typeface="Arial MT"/>
              <a:cs typeface="Arial MT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buChar char="•"/>
              <a:tabLst>
                <a:tab pos="845601" algn="l"/>
              </a:tabLst>
            </a:pPr>
            <a:r>
              <a:rPr sz="2395" spc="67" dirty="0">
                <a:latin typeface="Arial MT"/>
                <a:cs typeface="Arial MT"/>
              </a:rPr>
              <a:t>Listing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100" dirty="0">
                <a:latin typeface="Arial MT"/>
                <a:cs typeface="Arial MT"/>
              </a:rPr>
              <a:t>the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39" dirty="0">
                <a:latin typeface="Arial MT"/>
                <a:cs typeface="Arial MT"/>
              </a:rPr>
              <a:t>names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127" dirty="0">
                <a:latin typeface="Arial MT"/>
                <a:cs typeface="Arial MT"/>
              </a:rPr>
              <a:t>of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100" dirty="0">
                <a:latin typeface="Arial MT"/>
                <a:cs typeface="Arial MT"/>
              </a:rPr>
              <a:t>the</a:t>
            </a:r>
            <a:r>
              <a:rPr sz="2395" spc="-12" dirty="0">
                <a:latin typeface="Arial MT"/>
                <a:cs typeface="Arial MT"/>
              </a:rPr>
              <a:t> </a:t>
            </a:r>
            <a:r>
              <a:rPr sz="2395" spc="69" dirty="0">
                <a:latin typeface="Arial MT"/>
                <a:cs typeface="Arial MT"/>
              </a:rPr>
              <a:t>boosters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121" dirty="0">
                <a:latin typeface="Arial MT"/>
                <a:cs typeface="Arial MT"/>
              </a:rPr>
              <a:t>which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dirty="0">
                <a:latin typeface="Arial MT"/>
                <a:cs typeface="Arial MT"/>
              </a:rPr>
              <a:t>have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39" dirty="0">
                <a:latin typeface="Arial MT"/>
                <a:cs typeface="Arial MT"/>
              </a:rPr>
              <a:t>success</a:t>
            </a:r>
            <a:r>
              <a:rPr sz="2395" spc="-12" dirty="0">
                <a:latin typeface="Arial MT"/>
                <a:cs typeface="Arial MT"/>
              </a:rPr>
              <a:t> </a:t>
            </a:r>
            <a:r>
              <a:rPr sz="2395" spc="82" dirty="0">
                <a:latin typeface="Arial MT"/>
                <a:cs typeface="Arial MT"/>
              </a:rPr>
              <a:t>in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94" dirty="0">
                <a:latin typeface="Arial MT"/>
                <a:cs typeface="Arial MT"/>
              </a:rPr>
              <a:t>drone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52" dirty="0">
                <a:latin typeface="Arial MT"/>
                <a:cs typeface="Arial MT"/>
              </a:rPr>
              <a:t>ship </a:t>
            </a:r>
            <a:r>
              <a:rPr sz="2395" spc="67" dirty="0">
                <a:latin typeface="Arial MT"/>
                <a:cs typeface="Arial MT"/>
              </a:rPr>
              <a:t>and</a:t>
            </a:r>
            <a:r>
              <a:rPr sz="2395" spc="-9" dirty="0">
                <a:latin typeface="Arial MT"/>
                <a:cs typeface="Arial MT"/>
              </a:rPr>
              <a:t> </a:t>
            </a:r>
            <a:r>
              <a:rPr sz="2395" dirty="0">
                <a:latin typeface="Arial MT"/>
                <a:cs typeface="Arial MT"/>
              </a:rPr>
              <a:t>have</a:t>
            </a:r>
            <a:r>
              <a:rPr sz="2395" spc="-6" dirty="0">
                <a:latin typeface="Arial MT"/>
                <a:cs typeface="Arial MT"/>
              </a:rPr>
              <a:t> </a:t>
            </a:r>
            <a:r>
              <a:rPr sz="2395" spc="67" dirty="0">
                <a:latin typeface="Arial MT"/>
                <a:cs typeface="Arial MT"/>
              </a:rPr>
              <a:t>payload</a:t>
            </a:r>
            <a:r>
              <a:rPr sz="2395" spc="-9" dirty="0">
                <a:latin typeface="Arial MT"/>
                <a:cs typeface="Arial MT"/>
              </a:rPr>
              <a:t> </a:t>
            </a:r>
            <a:r>
              <a:rPr sz="2395" dirty="0">
                <a:latin typeface="Arial MT"/>
                <a:cs typeface="Arial MT"/>
              </a:rPr>
              <a:t>mass</a:t>
            </a:r>
            <a:r>
              <a:rPr sz="2395" spc="-6" dirty="0">
                <a:latin typeface="Arial MT"/>
                <a:cs typeface="Arial MT"/>
              </a:rPr>
              <a:t> </a:t>
            </a:r>
            <a:r>
              <a:rPr sz="2395" spc="73" dirty="0">
                <a:latin typeface="Arial MT"/>
                <a:cs typeface="Arial MT"/>
              </a:rPr>
              <a:t>greater</a:t>
            </a:r>
            <a:r>
              <a:rPr sz="2395" spc="-9" dirty="0">
                <a:latin typeface="Arial MT"/>
                <a:cs typeface="Arial MT"/>
              </a:rPr>
              <a:t> </a:t>
            </a:r>
            <a:r>
              <a:rPr sz="2395" spc="79" dirty="0">
                <a:latin typeface="Arial MT"/>
                <a:cs typeface="Arial MT"/>
              </a:rPr>
              <a:t>than</a:t>
            </a:r>
            <a:r>
              <a:rPr sz="2395" spc="-6" dirty="0">
                <a:latin typeface="Arial MT"/>
                <a:cs typeface="Arial MT"/>
              </a:rPr>
              <a:t> </a:t>
            </a:r>
            <a:r>
              <a:rPr sz="2395" spc="248" dirty="0">
                <a:latin typeface="Arial MT"/>
                <a:cs typeface="Arial MT"/>
              </a:rPr>
              <a:t>4000</a:t>
            </a:r>
            <a:r>
              <a:rPr sz="2395" spc="-9" dirty="0">
                <a:latin typeface="Arial MT"/>
                <a:cs typeface="Arial MT"/>
              </a:rPr>
              <a:t> </a:t>
            </a:r>
            <a:r>
              <a:rPr sz="2395" spc="143" dirty="0">
                <a:latin typeface="Arial MT"/>
                <a:cs typeface="Arial MT"/>
              </a:rPr>
              <a:t>but</a:t>
            </a:r>
            <a:r>
              <a:rPr sz="2395" spc="-6" dirty="0">
                <a:latin typeface="Arial MT"/>
                <a:cs typeface="Arial MT"/>
              </a:rPr>
              <a:t> </a:t>
            </a:r>
            <a:r>
              <a:rPr sz="2395" dirty="0">
                <a:latin typeface="Arial MT"/>
                <a:cs typeface="Arial MT"/>
              </a:rPr>
              <a:t>less</a:t>
            </a:r>
            <a:r>
              <a:rPr sz="2395" spc="-6" dirty="0">
                <a:latin typeface="Arial MT"/>
                <a:cs typeface="Arial MT"/>
              </a:rPr>
              <a:t> </a:t>
            </a:r>
            <a:r>
              <a:rPr sz="2395" spc="79" dirty="0">
                <a:latin typeface="Arial MT"/>
                <a:cs typeface="Arial MT"/>
              </a:rPr>
              <a:t>than</a:t>
            </a:r>
            <a:r>
              <a:rPr sz="2395" spc="-9" dirty="0">
                <a:latin typeface="Arial MT"/>
                <a:cs typeface="Arial MT"/>
              </a:rPr>
              <a:t> </a:t>
            </a:r>
            <a:r>
              <a:rPr sz="2395" spc="173" dirty="0">
                <a:latin typeface="Arial MT"/>
                <a:cs typeface="Arial MT"/>
              </a:rPr>
              <a:t>6000.</a:t>
            </a:r>
            <a:endParaRPr sz="2395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879" y="1904866"/>
            <a:ext cx="10794242" cy="241009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282988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>
                <a:latin typeface="Time new roman"/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latin typeface="Time new roman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372140" y="1350335"/>
            <a:ext cx="11366204" cy="5220587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300" b="1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Exploratory Data Analysis with Data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Exploratory Data Analysis with SQL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Building an interactive map with Folium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Building a 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Predictive analysis 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 new roman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300" b="1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Summary of all results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Predictive analysis 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 new roman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Executive Summary</a:t>
            </a:r>
            <a:endParaRPr lang="en-US">
              <a:solidFill>
                <a:srgbClr val="0B49CB"/>
              </a:solidFill>
              <a:latin typeface="Time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4730193"/>
            <a:ext cx="10582730" cy="1204341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79" dirty="0">
                <a:latin typeface="Arial MT"/>
                <a:cs typeface="Arial MT"/>
              </a:rPr>
              <a:t>Explanation:</a:t>
            </a:r>
            <a:endParaRPr sz="2698" dirty="0">
              <a:latin typeface="Arial MT"/>
              <a:cs typeface="Arial MT"/>
            </a:endParaRPr>
          </a:p>
          <a:p>
            <a:pPr marL="845601" indent="-279171">
              <a:spcBef>
                <a:spcPts val="1534"/>
              </a:spcBef>
              <a:buChar char="•"/>
              <a:tabLst>
                <a:tab pos="845601" algn="l"/>
              </a:tabLst>
            </a:pPr>
            <a:r>
              <a:rPr sz="2395" spc="67" dirty="0">
                <a:latin typeface="Arial MT"/>
                <a:cs typeface="Arial MT"/>
              </a:rPr>
              <a:t>Listing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100" dirty="0">
                <a:latin typeface="Arial MT"/>
                <a:cs typeface="Arial MT"/>
              </a:rPr>
              <a:t>the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103" dirty="0">
                <a:latin typeface="Arial MT"/>
                <a:cs typeface="Arial MT"/>
              </a:rPr>
              <a:t>total</a:t>
            </a:r>
            <a:r>
              <a:rPr sz="2395" spc="-18" dirty="0">
                <a:latin typeface="Arial MT"/>
                <a:cs typeface="Arial MT"/>
              </a:rPr>
              <a:t> </a:t>
            </a:r>
            <a:r>
              <a:rPr sz="2395" spc="106" dirty="0">
                <a:latin typeface="Arial MT"/>
                <a:cs typeface="Arial MT"/>
              </a:rPr>
              <a:t>number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127" dirty="0">
                <a:latin typeface="Arial MT"/>
                <a:cs typeface="Arial MT"/>
              </a:rPr>
              <a:t>of</a:t>
            </a:r>
            <a:r>
              <a:rPr sz="2395" spc="-18" dirty="0">
                <a:latin typeface="Arial MT"/>
                <a:cs typeface="Arial MT"/>
              </a:rPr>
              <a:t> </a:t>
            </a:r>
            <a:r>
              <a:rPr sz="2395" spc="61" dirty="0">
                <a:latin typeface="Arial MT"/>
                <a:cs typeface="Arial MT"/>
              </a:rPr>
              <a:t>successful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67" dirty="0">
                <a:latin typeface="Arial MT"/>
                <a:cs typeface="Arial MT"/>
              </a:rPr>
              <a:t>and</a:t>
            </a:r>
            <a:r>
              <a:rPr sz="2395" spc="-18" dirty="0">
                <a:latin typeface="Arial MT"/>
                <a:cs typeface="Arial MT"/>
              </a:rPr>
              <a:t> </a:t>
            </a:r>
            <a:r>
              <a:rPr sz="2395" spc="61" dirty="0">
                <a:latin typeface="Arial MT"/>
                <a:cs typeface="Arial MT"/>
              </a:rPr>
              <a:t>failure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58" dirty="0">
                <a:latin typeface="Arial MT"/>
                <a:cs typeface="Arial MT"/>
              </a:rPr>
              <a:t>mission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82" dirty="0">
                <a:latin typeface="Arial MT"/>
                <a:cs typeface="Arial MT"/>
              </a:rPr>
              <a:t>outcomes.</a:t>
            </a:r>
            <a:endParaRPr sz="2395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879" y="2158848"/>
            <a:ext cx="10794242" cy="21590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651906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5011363"/>
            <a:ext cx="10016685" cy="1366632"/>
          </a:xfrm>
          <a:prstGeom prst="rect">
            <a:avLst/>
          </a:prstGeom>
        </p:spPr>
        <p:txBody>
          <a:bodyPr vert="horz" wrap="square" lIns="0" tIns="190222" rIns="0" bIns="0" rtlCol="0">
            <a:spAutoFit/>
          </a:bodyPr>
          <a:lstStyle/>
          <a:p>
            <a:pPr marL="7701">
              <a:spcBef>
                <a:spcPts val="1498"/>
              </a:spcBef>
            </a:pPr>
            <a:r>
              <a:rPr sz="2304" spc="76" dirty="0">
                <a:latin typeface="Arial MT"/>
                <a:cs typeface="Arial MT"/>
              </a:rPr>
              <a:t>Explanation:</a:t>
            </a:r>
            <a:endParaRPr sz="2304" dirty="0">
              <a:latin typeface="Arial MT"/>
              <a:cs typeface="Arial MT"/>
            </a:endParaRPr>
          </a:p>
          <a:p>
            <a:pPr marL="806709" marR="3081" indent="-240280">
              <a:lnSpc>
                <a:spcPct val="109100"/>
              </a:lnSpc>
              <a:spcBef>
                <a:spcPts val="1043"/>
              </a:spcBef>
              <a:buChar char="•"/>
              <a:tabLst>
                <a:tab pos="806709" algn="l"/>
              </a:tabLst>
            </a:pPr>
            <a:r>
              <a:rPr sz="2062" spc="58" dirty="0">
                <a:latin typeface="Arial MT"/>
                <a:cs typeface="Arial MT"/>
              </a:rPr>
              <a:t>Listing</a:t>
            </a:r>
            <a:r>
              <a:rPr sz="2062" spc="-15" dirty="0">
                <a:latin typeface="Arial MT"/>
                <a:cs typeface="Arial MT"/>
              </a:rPr>
              <a:t> </a:t>
            </a:r>
            <a:r>
              <a:rPr sz="2062" spc="85" dirty="0">
                <a:latin typeface="Arial MT"/>
                <a:cs typeface="Arial MT"/>
              </a:rPr>
              <a:t>the</a:t>
            </a:r>
            <a:r>
              <a:rPr sz="2062" spc="-15" dirty="0">
                <a:latin typeface="Arial MT"/>
                <a:cs typeface="Arial MT"/>
              </a:rPr>
              <a:t> </a:t>
            </a:r>
            <a:r>
              <a:rPr sz="2062" spc="33" dirty="0">
                <a:latin typeface="Arial MT"/>
                <a:cs typeface="Arial MT"/>
              </a:rPr>
              <a:t>names</a:t>
            </a:r>
            <a:r>
              <a:rPr sz="2062" spc="-12" dirty="0">
                <a:latin typeface="Arial MT"/>
                <a:cs typeface="Arial MT"/>
              </a:rPr>
              <a:t> </a:t>
            </a:r>
            <a:r>
              <a:rPr sz="2062" spc="109" dirty="0">
                <a:latin typeface="Arial MT"/>
                <a:cs typeface="Arial MT"/>
              </a:rPr>
              <a:t>of</a:t>
            </a:r>
            <a:r>
              <a:rPr sz="2062" spc="-15" dirty="0">
                <a:latin typeface="Arial MT"/>
                <a:cs typeface="Arial MT"/>
              </a:rPr>
              <a:t> </a:t>
            </a:r>
            <a:r>
              <a:rPr sz="2062" spc="85" dirty="0">
                <a:latin typeface="Arial MT"/>
                <a:cs typeface="Arial MT"/>
              </a:rPr>
              <a:t>the</a:t>
            </a:r>
            <a:r>
              <a:rPr sz="2062" spc="-12" dirty="0">
                <a:latin typeface="Arial MT"/>
                <a:cs typeface="Arial MT"/>
              </a:rPr>
              <a:t> </a:t>
            </a:r>
            <a:r>
              <a:rPr sz="2062" spc="76" dirty="0">
                <a:latin typeface="Arial MT"/>
                <a:cs typeface="Arial MT"/>
              </a:rPr>
              <a:t>booster</a:t>
            </a:r>
            <a:r>
              <a:rPr sz="2062" spc="-15" dirty="0">
                <a:latin typeface="Arial MT"/>
                <a:cs typeface="Arial MT"/>
              </a:rPr>
              <a:t> </a:t>
            </a:r>
            <a:r>
              <a:rPr sz="2062" spc="33" dirty="0">
                <a:latin typeface="Arial MT"/>
                <a:cs typeface="Arial MT"/>
              </a:rPr>
              <a:t>versions</a:t>
            </a:r>
            <a:r>
              <a:rPr sz="2062" spc="-12" dirty="0">
                <a:latin typeface="Arial MT"/>
                <a:cs typeface="Arial MT"/>
              </a:rPr>
              <a:t> </a:t>
            </a:r>
            <a:r>
              <a:rPr sz="2062" spc="103" dirty="0">
                <a:latin typeface="Arial MT"/>
                <a:cs typeface="Arial MT"/>
              </a:rPr>
              <a:t>which</a:t>
            </a:r>
            <a:r>
              <a:rPr sz="2062" spc="-15" dirty="0">
                <a:latin typeface="Arial MT"/>
                <a:cs typeface="Arial MT"/>
              </a:rPr>
              <a:t> </a:t>
            </a:r>
            <a:r>
              <a:rPr sz="2062" dirty="0">
                <a:latin typeface="Arial MT"/>
                <a:cs typeface="Arial MT"/>
              </a:rPr>
              <a:t>have</a:t>
            </a:r>
            <a:r>
              <a:rPr sz="2062" spc="-12" dirty="0">
                <a:latin typeface="Arial MT"/>
                <a:cs typeface="Arial MT"/>
              </a:rPr>
              <a:t> </a:t>
            </a:r>
            <a:r>
              <a:rPr sz="2062" spc="69" dirty="0">
                <a:latin typeface="Arial MT"/>
                <a:cs typeface="Arial MT"/>
              </a:rPr>
              <a:t>carried</a:t>
            </a:r>
            <a:r>
              <a:rPr sz="2062" spc="-15" dirty="0">
                <a:latin typeface="Arial MT"/>
                <a:cs typeface="Arial MT"/>
              </a:rPr>
              <a:t> </a:t>
            </a:r>
            <a:r>
              <a:rPr sz="2062" spc="85" dirty="0">
                <a:latin typeface="Arial MT"/>
                <a:cs typeface="Arial MT"/>
              </a:rPr>
              <a:t>the</a:t>
            </a:r>
            <a:r>
              <a:rPr sz="2062" spc="-12" dirty="0">
                <a:latin typeface="Arial MT"/>
                <a:cs typeface="Arial MT"/>
              </a:rPr>
              <a:t> </a:t>
            </a:r>
            <a:r>
              <a:rPr sz="2062" spc="76" dirty="0">
                <a:latin typeface="Arial MT"/>
                <a:cs typeface="Arial MT"/>
              </a:rPr>
              <a:t>maximum </a:t>
            </a:r>
            <a:r>
              <a:rPr sz="2062" spc="61" dirty="0">
                <a:latin typeface="Arial MT"/>
                <a:cs typeface="Arial MT"/>
              </a:rPr>
              <a:t>payload</a:t>
            </a:r>
            <a:r>
              <a:rPr sz="2062" spc="-27" dirty="0">
                <a:latin typeface="Arial MT"/>
                <a:cs typeface="Arial MT"/>
              </a:rPr>
              <a:t> </a:t>
            </a:r>
            <a:r>
              <a:rPr sz="2062" spc="-6" dirty="0">
                <a:latin typeface="Arial MT"/>
                <a:cs typeface="Arial MT"/>
              </a:rPr>
              <a:t>mass.</a:t>
            </a:r>
            <a:endParaRPr sz="2062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879" y="1523893"/>
            <a:ext cx="10794242" cy="349225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2303804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4241375"/>
            <a:ext cx="9809135" cy="1615480"/>
          </a:xfrm>
          <a:prstGeom prst="rect">
            <a:avLst/>
          </a:prstGeom>
        </p:spPr>
        <p:txBody>
          <a:bodyPr vert="horz" wrap="square" lIns="0" tIns="226033" rIns="0" bIns="0" rtlCol="0">
            <a:spAutoFit/>
          </a:bodyPr>
          <a:lstStyle/>
          <a:p>
            <a:pPr marL="7701">
              <a:spcBef>
                <a:spcPts val="1780"/>
              </a:spcBef>
            </a:pPr>
            <a:r>
              <a:rPr sz="2698" spc="79" dirty="0">
                <a:latin typeface="Arial MT"/>
                <a:cs typeface="Arial MT"/>
              </a:rPr>
              <a:t>Explanation:</a:t>
            </a:r>
            <a:endParaRPr sz="2698" dirty="0">
              <a:latin typeface="Arial MT"/>
              <a:cs typeface="Arial MT"/>
            </a:endParaRPr>
          </a:p>
          <a:p>
            <a:pPr marL="845601" marR="3081" indent="-279556">
              <a:lnSpc>
                <a:spcPct val="111300"/>
              </a:lnSpc>
              <a:spcBef>
                <a:spcPts val="1210"/>
              </a:spcBef>
              <a:buChar char="•"/>
              <a:tabLst>
                <a:tab pos="845601" algn="l"/>
              </a:tabLst>
            </a:pPr>
            <a:r>
              <a:rPr sz="2395" spc="67" dirty="0">
                <a:latin typeface="Arial MT"/>
                <a:cs typeface="Arial MT"/>
              </a:rPr>
              <a:t>Listing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100" dirty="0">
                <a:latin typeface="Arial MT"/>
                <a:cs typeface="Arial MT"/>
              </a:rPr>
              <a:t>the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73" dirty="0">
                <a:latin typeface="Arial MT"/>
                <a:cs typeface="Arial MT"/>
              </a:rPr>
              <a:t>failed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88" dirty="0">
                <a:latin typeface="Arial MT"/>
                <a:cs typeface="Arial MT"/>
              </a:rPr>
              <a:t>landing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97" dirty="0">
                <a:latin typeface="Arial MT"/>
                <a:cs typeface="Arial MT"/>
              </a:rPr>
              <a:t>outcomes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82" dirty="0">
                <a:latin typeface="Arial MT"/>
                <a:cs typeface="Arial MT"/>
              </a:rPr>
              <a:t>in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94" dirty="0">
                <a:latin typeface="Arial MT"/>
                <a:cs typeface="Arial MT"/>
              </a:rPr>
              <a:t>drone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42" dirty="0">
                <a:latin typeface="Arial MT"/>
                <a:cs typeface="Arial MT"/>
              </a:rPr>
              <a:t>ship,</a:t>
            </a:r>
            <a:r>
              <a:rPr sz="2395" spc="-21" dirty="0">
                <a:latin typeface="Arial MT"/>
                <a:cs typeface="Arial MT"/>
              </a:rPr>
              <a:t> </a:t>
            </a:r>
            <a:r>
              <a:rPr sz="2395" spc="91" dirty="0">
                <a:latin typeface="Arial MT"/>
                <a:cs typeface="Arial MT"/>
              </a:rPr>
              <a:t>their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85" dirty="0">
                <a:latin typeface="Arial MT"/>
                <a:cs typeface="Arial MT"/>
              </a:rPr>
              <a:t>booster </a:t>
            </a:r>
            <a:r>
              <a:rPr sz="2395" spc="39" dirty="0">
                <a:latin typeface="Arial MT"/>
                <a:cs typeface="Arial MT"/>
              </a:rPr>
              <a:t>versions</a:t>
            </a:r>
            <a:r>
              <a:rPr sz="2395" spc="-27" dirty="0">
                <a:latin typeface="Arial MT"/>
                <a:cs typeface="Arial MT"/>
              </a:rPr>
              <a:t> </a:t>
            </a:r>
            <a:r>
              <a:rPr sz="2395" spc="67" dirty="0">
                <a:latin typeface="Arial MT"/>
                <a:cs typeface="Arial MT"/>
              </a:rPr>
              <a:t>and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82" dirty="0">
                <a:latin typeface="Arial MT"/>
                <a:cs typeface="Arial MT"/>
              </a:rPr>
              <a:t>launch</a:t>
            </a:r>
            <a:r>
              <a:rPr sz="2395" spc="-27" dirty="0">
                <a:latin typeface="Arial MT"/>
                <a:cs typeface="Arial MT"/>
              </a:rPr>
              <a:t> </a:t>
            </a:r>
            <a:r>
              <a:rPr sz="2395" spc="55" dirty="0">
                <a:latin typeface="Arial MT"/>
                <a:cs typeface="Arial MT"/>
              </a:rPr>
              <a:t>site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39" dirty="0">
                <a:latin typeface="Arial MT"/>
                <a:cs typeface="Arial MT"/>
              </a:rPr>
              <a:t>names</a:t>
            </a:r>
            <a:r>
              <a:rPr sz="2395" spc="-27" dirty="0">
                <a:latin typeface="Arial MT"/>
                <a:cs typeface="Arial MT"/>
              </a:rPr>
              <a:t> </a:t>
            </a:r>
            <a:r>
              <a:rPr sz="2395" spc="103" dirty="0">
                <a:latin typeface="Arial MT"/>
                <a:cs typeface="Arial MT"/>
              </a:rPr>
              <a:t>for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100" dirty="0">
                <a:latin typeface="Arial MT"/>
                <a:cs typeface="Arial MT"/>
              </a:rPr>
              <a:t>the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103" dirty="0">
                <a:latin typeface="Arial MT"/>
                <a:cs typeface="Arial MT"/>
              </a:rPr>
              <a:t>months</a:t>
            </a:r>
            <a:r>
              <a:rPr sz="2395" spc="-27" dirty="0">
                <a:latin typeface="Arial MT"/>
                <a:cs typeface="Arial MT"/>
              </a:rPr>
              <a:t> </a:t>
            </a:r>
            <a:r>
              <a:rPr sz="2395" spc="82" dirty="0">
                <a:latin typeface="Arial MT"/>
                <a:cs typeface="Arial MT"/>
              </a:rPr>
              <a:t>in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33" dirty="0">
                <a:latin typeface="Arial MT"/>
                <a:cs typeface="Arial MT"/>
              </a:rPr>
              <a:t>year</a:t>
            </a:r>
            <a:r>
              <a:rPr sz="2395" spc="-27" dirty="0">
                <a:latin typeface="Arial MT"/>
                <a:cs typeface="Arial MT"/>
              </a:rPr>
              <a:t> </a:t>
            </a:r>
            <a:r>
              <a:rPr sz="2395" spc="-12" dirty="0">
                <a:latin typeface="Arial MT"/>
                <a:cs typeface="Arial MT"/>
              </a:rPr>
              <a:t>2015.</a:t>
            </a:r>
            <a:endParaRPr sz="2395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879" y="1523893"/>
            <a:ext cx="10794242" cy="19038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4110478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5013193"/>
            <a:ext cx="10714807" cy="1366788"/>
          </a:xfrm>
          <a:prstGeom prst="rect">
            <a:avLst/>
          </a:prstGeom>
        </p:spPr>
        <p:txBody>
          <a:bodyPr vert="horz" wrap="square" lIns="0" tIns="192917" rIns="0" bIns="0" rtlCol="0">
            <a:spAutoFit/>
          </a:bodyPr>
          <a:lstStyle/>
          <a:p>
            <a:pPr marL="7701">
              <a:spcBef>
                <a:spcPts val="1519"/>
              </a:spcBef>
            </a:pPr>
            <a:r>
              <a:rPr sz="2274" spc="76" dirty="0">
                <a:latin typeface="Arial MT"/>
                <a:cs typeface="Arial MT"/>
              </a:rPr>
              <a:t>Explanation:</a:t>
            </a:r>
            <a:endParaRPr sz="2274" dirty="0">
              <a:latin typeface="Arial MT"/>
              <a:cs typeface="Arial MT"/>
            </a:endParaRPr>
          </a:p>
          <a:p>
            <a:pPr marL="803629" marR="3081" indent="-237584">
              <a:lnSpc>
                <a:spcPct val="110800"/>
              </a:lnSpc>
              <a:spcBef>
                <a:spcPts val="1031"/>
              </a:spcBef>
              <a:buChar char="•"/>
              <a:tabLst>
                <a:tab pos="803629" algn="l"/>
              </a:tabLst>
            </a:pPr>
            <a:r>
              <a:rPr sz="2031" dirty="0">
                <a:latin typeface="Arial MT"/>
                <a:cs typeface="Arial MT"/>
              </a:rPr>
              <a:t>Ranking</a:t>
            </a:r>
            <a:r>
              <a:rPr sz="2031" spc="-9" dirty="0">
                <a:latin typeface="Arial MT"/>
                <a:cs typeface="Arial MT"/>
              </a:rPr>
              <a:t> </a:t>
            </a:r>
            <a:r>
              <a:rPr sz="2031" spc="94" dirty="0">
                <a:latin typeface="Arial MT"/>
                <a:cs typeface="Arial MT"/>
              </a:rPr>
              <a:t>the</a:t>
            </a:r>
            <a:r>
              <a:rPr sz="2031" spc="-6" dirty="0">
                <a:latin typeface="Arial MT"/>
                <a:cs typeface="Arial MT"/>
              </a:rPr>
              <a:t> </a:t>
            </a:r>
            <a:r>
              <a:rPr sz="2031" spc="109" dirty="0">
                <a:latin typeface="Arial MT"/>
                <a:cs typeface="Arial MT"/>
              </a:rPr>
              <a:t>count</a:t>
            </a:r>
            <a:r>
              <a:rPr sz="2031" spc="-9" dirty="0">
                <a:latin typeface="Arial MT"/>
                <a:cs typeface="Arial MT"/>
              </a:rPr>
              <a:t> </a:t>
            </a:r>
            <a:r>
              <a:rPr sz="2031" spc="118" dirty="0">
                <a:latin typeface="Arial MT"/>
                <a:cs typeface="Arial MT"/>
              </a:rPr>
              <a:t>of</a:t>
            </a:r>
            <a:r>
              <a:rPr sz="2031" spc="-6" dirty="0">
                <a:latin typeface="Arial MT"/>
                <a:cs typeface="Arial MT"/>
              </a:rPr>
              <a:t> </a:t>
            </a:r>
            <a:r>
              <a:rPr sz="2031" spc="73" dirty="0">
                <a:latin typeface="Arial MT"/>
                <a:cs typeface="Arial MT"/>
              </a:rPr>
              <a:t>landing</a:t>
            </a:r>
            <a:r>
              <a:rPr sz="2031" spc="-6" dirty="0">
                <a:latin typeface="Arial MT"/>
                <a:cs typeface="Arial MT"/>
              </a:rPr>
              <a:t> </a:t>
            </a:r>
            <a:r>
              <a:rPr sz="2031" spc="91" dirty="0">
                <a:latin typeface="Arial MT"/>
                <a:cs typeface="Arial MT"/>
              </a:rPr>
              <a:t>outcomes</a:t>
            </a:r>
            <a:r>
              <a:rPr sz="2031" spc="-9" dirty="0">
                <a:latin typeface="Arial MT"/>
                <a:cs typeface="Arial MT"/>
              </a:rPr>
              <a:t> </a:t>
            </a:r>
            <a:r>
              <a:rPr sz="2031" spc="42" dirty="0">
                <a:latin typeface="Arial MT"/>
                <a:cs typeface="Arial MT"/>
              </a:rPr>
              <a:t>(such</a:t>
            </a:r>
            <a:r>
              <a:rPr sz="2031" spc="-6" dirty="0">
                <a:latin typeface="Arial MT"/>
                <a:cs typeface="Arial MT"/>
              </a:rPr>
              <a:t> </a:t>
            </a:r>
            <a:r>
              <a:rPr sz="2031" dirty="0">
                <a:latin typeface="Arial MT"/>
                <a:cs typeface="Arial MT"/>
              </a:rPr>
              <a:t>as</a:t>
            </a:r>
            <a:r>
              <a:rPr sz="2031" spc="-9" dirty="0">
                <a:latin typeface="Arial MT"/>
                <a:cs typeface="Arial MT"/>
              </a:rPr>
              <a:t> </a:t>
            </a:r>
            <a:r>
              <a:rPr sz="2031" dirty="0">
                <a:latin typeface="Arial MT"/>
                <a:cs typeface="Arial MT"/>
              </a:rPr>
              <a:t>Failure</a:t>
            </a:r>
            <a:r>
              <a:rPr sz="2031" spc="-6" dirty="0">
                <a:latin typeface="Arial MT"/>
                <a:cs typeface="Arial MT"/>
              </a:rPr>
              <a:t> </a:t>
            </a:r>
            <a:r>
              <a:rPr sz="2031" spc="64" dirty="0">
                <a:latin typeface="Arial MT"/>
                <a:cs typeface="Arial MT"/>
              </a:rPr>
              <a:t>(drone</a:t>
            </a:r>
            <a:r>
              <a:rPr sz="2031" spc="-6" dirty="0">
                <a:latin typeface="Arial MT"/>
                <a:cs typeface="Arial MT"/>
              </a:rPr>
              <a:t> </a:t>
            </a:r>
            <a:r>
              <a:rPr sz="2031" spc="42" dirty="0">
                <a:latin typeface="Arial MT"/>
                <a:cs typeface="Arial MT"/>
              </a:rPr>
              <a:t>ship)</a:t>
            </a:r>
            <a:r>
              <a:rPr sz="2031" spc="-9" dirty="0">
                <a:latin typeface="Arial MT"/>
                <a:cs typeface="Arial MT"/>
              </a:rPr>
              <a:t> </a:t>
            </a:r>
            <a:r>
              <a:rPr sz="2031" spc="88" dirty="0">
                <a:latin typeface="Arial MT"/>
                <a:cs typeface="Arial MT"/>
              </a:rPr>
              <a:t>or</a:t>
            </a:r>
            <a:r>
              <a:rPr sz="2031" spc="-6" dirty="0">
                <a:latin typeface="Arial MT"/>
                <a:cs typeface="Arial MT"/>
              </a:rPr>
              <a:t> </a:t>
            </a:r>
            <a:r>
              <a:rPr sz="2031" spc="24" dirty="0">
                <a:latin typeface="Arial MT"/>
                <a:cs typeface="Arial MT"/>
              </a:rPr>
              <a:t>Success </a:t>
            </a:r>
            <a:r>
              <a:rPr sz="2031" spc="85" dirty="0">
                <a:latin typeface="Arial MT"/>
                <a:cs typeface="Arial MT"/>
              </a:rPr>
              <a:t>(ground</a:t>
            </a:r>
            <a:r>
              <a:rPr sz="2031" spc="-15" dirty="0">
                <a:latin typeface="Arial MT"/>
                <a:cs typeface="Arial MT"/>
              </a:rPr>
              <a:t> </a:t>
            </a:r>
            <a:r>
              <a:rPr sz="2031" spc="36" dirty="0">
                <a:latin typeface="Arial MT"/>
                <a:cs typeface="Arial MT"/>
              </a:rPr>
              <a:t>pad))</a:t>
            </a:r>
            <a:r>
              <a:rPr sz="2031" spc="-12" dirty="0">
                <a:latin typeface="Arial MT"/>
                <a:cs typeface="Arial MT"/>
              </a:rPr>
              <a:t> </a:t>
            </a:r>
            <a:r>
              <a:rPr sz="2031" spc="82" dirty="0">
                <a:latin typeface="Arial MT"/>
                <a:cs typeface="Arial MT"/>
              </a:rPr>
              <a:t>between</a:t>
            </a:r>
            <a:r>
              <a:rPr sz="2031" spc="-15" dirty="0">
                <a:latin typeface="Arial MT"/>
                <a:cs typeface="Arial MT"/>
              </a:rPr>
              <a:t> </a:t>
            </a:r>
            <a:r>
              <a:rPr sz="2031" spc="94" dirty="0">
                <a:latin typeface="Arial MT"/>
                <a:cs typeface="Arial MT"/>
              </a:rPr>
              <a:t>the</a:t>
            </a:r>
            <a:r>
              <a:rPr sz="2031" spc="-12" dirty="0">
                <a:latin typeface="Arial MT"/>
                <a:cs typeface="Arial MT"/>
              </a:rPr>
              <a:t> </a:t>
            </a:r>
            <a:r>
              <a:rPr sz="2031" spc="67" dirty="0">
                <a:latin typeface="Arial MT"/>
                <a:cs typeface="Arial MT"/>
              </a:rPr>
              <a:t>date</a:t>
            </a:r>
            <a:r>
              <a:rPr sz="2031" spc="-15" dirty="0">
                <a:latin typeface="Arial MT"/>
                <a:cs typeface="Arial MT"/>
              </a:rPr>
              <a:t> </a:t>
            </a:r>
            <a:r>
              <a:rPr sz="2031" spc="69" dirty="0">
                <a:latin typeface="Arial MT"/>
                <a:cs typeface="Arial MT"/>
              </a:rPr>
              <a:t>2010-</a:t>
            </a:r>
            <a:r>
              <a:rPr sz="2031" spc="94" dirty="0">
                <a:latin typeface="Arial MT"/>
                <a:cs typeface="Arial MT"/>
              </a:rPr>
              <a:t>06-</a:t>
            </a:r>
            <a:r>
              <a:rPr sz="2031" spc="115" dirty="0">
                <a:latin typeface="Arial MT"/>
                <a:cs typeface="Arial MT"/>
              </a:rPr>
              <a:t>04</a:t>
            </a:r>
            <a:r>
              <a:rPr sz="2031" spc="-12" dirty="0">
                <a:latin typeface="Arial MT"/>
                <a:cs typeface="Arial MT"/>
              </a:rPr>
              <a:t> </a:t>
            </a:r>
            <a:r>
              <a:rPr sz="2031" spc="67" dirty="0">
                <a:latin typeface="Arial MT"/>
                <a:cs typeface="Arial MT"/>
              </a:rPr>
              <a:t>and</a:t>
            </a:r>
            <a:r>
              <a:rPr sz="2031" spc="-12" dirty="0">
                <a:latin typeface="Arial MT"/>
                <a:cs typeface="Arial MT"/>
              </a:rPr>
              <a:t> </a:t>
            </a:r>
            <a:r>
              <a:rPr sz="2031" spc="-36" dirty="0">
                <a:latin typeface="Arial MT"/>
                <a:cs typeface="Arial MT"/>
              </a:rPr>
              <a:t>2017-</a:t>
            </a:r>
            <a:r>
              <a:rPr sz="2031" spc="85" dirty="0">
                <a:latin typeface="Arial MT"/>
                <a:cs typeface="Arial MT"/>
              </a:rPr>
              <a:t>03-</a:t>
            </a:r>
            <a:r>
              <a:rPr sz="2031" spc="115" dirty="0">
                <a:latin typeface="Arial MT"/>
                <a:cs typeface="Arial MT"/>
              </a:rPr>
              <a:t>20</a:t>
            </a:r>
            <a:r>
              <a:rPr sz="2031" spc="-15" dirty="0">
                <a:latin typeface="Arial MT"/>
                <a:cs typeface="Arial MT"/>
              </a:rPr>
              <a:t> </a:t>
            </a:r>
            <a:r>
              <a:rPr sz="2031" spc="69" dirty="0">
                <a:latin typeface="Arial MT"/>
                <a:cs typeface="Arial MT"/>
              </a:rPr>
              <a:t>in</a:t>
            </a:r>
            <a:r>
              <a:rPr sz="2031" spc="-12" dirty="0">
                <a:latin typeface="Arial MT"/>
                <a:cs typeface="Arial MT"/>
              </a:rPr>
              <a:t> </a:t>
            </a:r>
            <a:r>
              <a:rPr sz="2031" spc="79" dirty="0">
                <a:latin typeface="Arial MT"/>
                <a:cs typeface="Arial MT"/>
              </a:rPr>
              <a:t>descending</a:t>
            </a:r>
            <a:r>
              <a:rPr sz="2031" spc="-15" dirty="0">
                <a:latin typeface="Arial MT"/>
                <a:cs typeface="Arial MT"/>
              </a:rPr>
              <a:t> </a:t>
            </a:r>
            <a:r>
              <a:rPr sz="2031" spc="39" dirty="0">
                <a:latin typeface="Arial MT"/>
                <a:cs typeface="Arial MT"/>
              </a:rPr>
              <a:t>order.</a:t>
            </a:r>
            <a:endParaRPr sz="2031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879" y="1523893"/>
            <a:ext cx="10794242" cy="349096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2132658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1474994"/>
            <a:ext cx="4522198" cy="4716254"/>
          </a:xfrm>
          <a:prstGeom prst="rect">
            <a:avLst/>
          </a:prstGeom>
        </p:spPr>
        <p:txBody>
          <a:bodyPr vert="horz" wrap="square" lIns="0" tIns="134773" rIns="0" bIns="0" rtlCol="0">
            <a:spAutoFit/>
          </a:bodyPr>
          <a:lstStyle/>
          <a:p>
            <a:pPr marL="7701">
              <a:spcBef>
                <a:spcPts val="1061"/>
              </a:spcBef>
            </a:pPr>
            <a:r>
              <a:rPr sz="1637" spc="49" dirty="0">
                <a:latin typeface="Arial MT"/>
                <a:cs typeface="Arial MT"/>
              </a:rPr>
              <a:t>Explanation:</a:t>
            </a:r>
            <a:endParaRPr sz="1637" dirty="0">
              <a:latin typeface="Arial MT"/>
              <a:cs typeface="Arial MT"/>
            </a:endParaRPr>
          </a:p>
          <a:p>
            <a:pPr marL="736627" marR="3081" indent="-170583">
              <a:lnSpc>
                <a:spcPct val="108800"/>
              </a:lnSpc>
              <a:spcBef>
                <a:spcPts val="737"/>
              </a:spcBef>
              <a:buChar char="•"/>
              <a:tabLst>
                <a:tab pos="736627" algn="l"/>
              </a:tabLst>
            </a:pPr>
            <a:r>
              <a:rPr sz="1455" spc="45" dirty="0">
                <a:latin typeface="Arial MT"/>
                <a:cs typeface="Arial MT"/>
              </a:rPr>
              <a:t>Most</a:t>
            </a:r>
            <a:r>
              <a:rPr sz="1455" spc="6" dirty="0">
                <a:latin typeface="Arial MT"/>
                <a:cs typeface="Arial MT"/>
              </a:rPr>
              <a:t> </a:t>
            </a:r>
            <a:r>
              <a:rPr sz="1455" spc="85" dirty="0">
                <a:latin typeface="Arial MT"/>
                <a:cs typeface="Arial MT"/>
              </a:rPr>
              <a:t>of</a:t>
            </a:r>
            <a:r>
              <a:rPr sz="1455" spc="6" dirty="0">
                <a:latin typeface="Arial MT"/>
                <a:cs typeface="Arial MT"/>
              </a:rPr>
              <a:t> </a:t>
            </a:r>
            <a:r>
              <a:rPr sz="1455" spc="39" dirty="0">
                <a:latin typeface="Arial MT"/>
                <a:cs typeface="Arial MT"/>
              </a:rPr>
              <a:t>Launch</a:t>
            </a:r>
            <a:r>
              <a:rPr sz="1455" spc="6" dirty="0">
                <a:latin typeface="Arial MT"/>
                <a:cs typeface="Arial MT"/>
              </a:rPr>
              <a:t> </a:t>
            </a:r>
            <a:r>
              <a:rPr sz="1455" dirty="0">
                <a:latin typeface="Arial MT"/>
                <a:cs typeface="Arial MT"/>
              </a:rPr>
              <a:t>sites</a:t>
            </a:r>
            <a:r>
              <a:rPr sz="1455" spc="6" dirty="0">
                <a:latin typeface="Arial MT"/>
                <a:cs typeface="Arial MT"/>
              </a:rPr>
              <a:t> </a:t>
            </a:r>
            <a:r>
              <a:rPr sz="1455" dirty="0">
                <a:latin typeface="Arial MT"/>
                <a:cs typeface="Arial MT"/>
              </a:rPr>
              <a:t>are</a:t>
            </a:r>
            <a:r>
              <a:rPr sz="1455" spc="6" dirty="0">
                <a:latin typeface="Arial MT"/>
                <a:cs typeface="Arial MT"/>
              </a:rPr>
              <a:t> </a:t>
            </a:r>
            <a:r>
              <a:rPr sz="1455" spc="49" dirty="0">
                <a:latin typeface="Arial MT"/>
                <a:cs typeface="Arial MT"/>
              </a:rPr>
              <a:t>in</a:t>
            </a:r>
            <a:r>
              <a:rPr sz="1455" spc="6" dirty="0">
                <a:latin typeface="Arial MT"/>
                <a:cs typeface="Arial MT"/>
              </a:rPr>
              <a:t> </a:t>
            </a:r>
            <a:r>
              <a:rPr sz="1455" spc="64" dirty="0">
                <a:latin typeface="Arial MT"/>
                <a:cs typeface="Arial MT"/>
              </a:rPr>
              <a:t>proximity</a:t>
            </a:r>
            <a:r>
              <a:rPr sz="1455" spc="6" dirty="0">
                <a:latin typeface="Arial MT"/>
                <a:cs typeface="Arial MT"/>
              </a:rPr>
              <a:t> </a:t>
            </a:r>
            <a:r>
              <a:rPr sz="1455" spc="91" dirty="0">
                <a:latin typeface="Arial MT"/>
                <a:cs typeface="Arial MT"/>
              </a:rPr>
              <a:t>to</a:t>
            </a:r>
            <a:r>
              <a:rPr sz="1455" spc="6" dirty="0">
                <a:latin typeface="Arial MT"/>
                <a:cs typeface="Arial MT"/>
              </a:rPr>
              <a:t> </a:t>
            </a:r>
            <a:r>
              <a:rPr sz="1455" spc="52" dirty="0">
                <a:latin typeface="Arial MT"/>
                <a:cs typeface="Arial MT"/>
              </a:rPr>
              <a:t>the </a:t>
            </a:r>
            <a:r>
              <a:rPr sz="1455" spc="36" dirty="0">
                <a:latin typeface="Arial MT"/>
                <a:cs typeface="Arial MT"/>
              </a:rPr>
              <a:t>Equator</a:t>
            </a:r>
            <a:r>
              <a:rPr sz="1455" spc="-12" dirty="0">
                <a:latin typeface="Arial MT"/>
                <a:cs typeface="Arial MT"/>
              </a:rPr>
              <a:t> </a:t>
            </a:r>
            <a:r>
              <a:rPr sz="1455" spc="30" dirty="0">
                <a:latin typeface="Arial MT"/>
                <a:cs typeface="Arial MT"/>
              </a:rPr>
              <a:t>line.</a:t>
            </a:r>
            <a:r>
              <a:rPr sz="1455" spc="-12" dirty="0">
                <a:latin typeface="Arial MT"/>
                <a:cs typeface="Arial MT"/>
              </a:rPr>
              <a:t> </a:t>
            </a:r>
            <a:r>
              <a:rPr sz="1455" dirty="0">
                <a:latin typeface="Arial MT"/>
                <a:cs typeface="Arial MT"/>
              </a:rPr>
              <a:t>The</a:t>
            </a:r>
            <a:r>
              <a:rPr sz="1455" spc="-12" dirty="0">
                <a:latin typeface="Arial MT"/>
                <a:cs typeface="Arial MT"/>
              </a:rPr>
              <a:t> </a:t>
            </a:r>
            <a:r>
              <a:rPr sz="1455" spc="45" dirty="0">
                <a:latin typeface="Arial MT"/>
                <a:cs typeface="Arial MT"/>
              </a:rPr>
              <a:t>land</a:t>
            </a:r>
            <a:r>
              <a:rPr sz="1455" spc="-12" dirty="0">
                <a:latin typeface="Arial MT"/>
                <a:cs typeface="Arial MT"/>
              </a:rPr>
              <a:t> </a:t>
            </a:r>
            <a:r>
              <a:rPr sz="1455" dirty="0">
                <a:latin typeface="Arial MT"/>
                <a:cs typeface="Arial MT"/>
              </a:rPr>
              <a:t>is</a:t>
            </a:r>
            <a:r>
              <a:rPr sz="1455" spc="-9" dirty="0">
                <a:latin typeface="Arial MT"/>
                <a:cs typeface="Arial MT"/>
              </a:rPr>
              <a:t> </a:t>
            </a:r>
            <a:r>
              <a:rPr sz="1455" spc="69" dirty="0">
                <a:latin typeface="Arial MT"/>
                <a:cs typeface="Arial MT"/>
              </a:rPr>
              <a:t>moving</a:t>
            </a:r>
            <a:r>
              <a:rPr sz="1455" spc="-12" dirty="0">
                <a:latin typeface="Arial MT"/>
                <a:cs typeface="Arial MT"/>
              </a:rPr>
              <a:t> </a:t>
            </a:r>
            <a:r>
              <a:rPr sz="1455" spc="36" dirty="0">
                <a:latin typeface="Arial MT"/>
                <a:cs typeface="Arial MT"/>
              </a:rPr>
              <a:t>faster</a:t>
            </a:r>
            <a:r>
              <a:rPr sz="1455" spc="-12" dirty="0">
                <a:latin typeface="Arial MT"/>
                <a:cs typeface="Arial MT"/>
              </a:rPr>
              <a:t> </a:t>
            </a:r>
            <a:r>
              <a:rPr sz="1455" spc="33" dirty="0">
                <a:latin typeface="Arial MT"/>
                <a:cs typeface="Arial MT"/>
              </a:rPr>
              <a:t>at </a:t>
            </a:r>
            <a:r>
              <a:rPr sz="1455" spc="67" dirty="0">
                <a:latin typeface="Arial MT"/>
                <a:cs typeface="Arial MT"/>
              </a:rPr>
              <a:t>the</a:t>
            </a:r>
            <a:r>
              <a:rPr sz="1455" spc="-6" dirty="0">
                <a:latin typeface="Arial MT"/>
                <a:cs typeface="Arial MT"/>
              </a:rPr>
              <a:t> </a:t>
            </a:r>
            <a:r>
              <a:rPr sz="1455" spc="55" dirty="0">
                <a:latin typeface="Arial MT"/>
                <a:cs typeface="Arial MT"/>
              </a:rPr>
              <a:t>equator</a:t>
            </a:r>
            <a:r>
              <a:rPr sz="1455" spc="-6" dirty="0">
                <a:latin typeface="Arial MT"/>
                <a:cs typeface="Arial MT"/>
              </a:rPr>
              <a:t> </a:t>
            </a:r>
            <a:r>
              <a:rPr sz="1455" spc="49" dirty="0">
                <a:latin typeface="Arial MT"/>
                <a:cs typeface="Arial MT"/>
              </a:rPr>
              <a:t>than</a:t>
            </a:r>
            <a:r>
              <a:rPr sz="1455" spc="-6" dirty="0">
                <a:latin typeface="Arial MT"/>
                <a:cs typeface="Arial MT"/>
              </a:rPr>
              <a:t> </a:t>
            </a:r>
            <a:r>
              <a:rPr sz="1455" dirty="0">
                <a:latin typeface="Arial MT"/>
                <a:cs typeface="Arial MT"/>
              </a:rPr>
              <a:t>any</a:t>
            </a:r>
            <a:r>
              <a:rPr sz="1455" spc="-6" dirty="0">
                <a:latin typeface="Arial MT"/>
                <a:cs typeface="Arial MT"/>
              </a:rPr>
              <a:t> </a:t>
            </a:r>
            <a:r>
              <a:rPr sz="1455" spc="64" dirty="0">
                <a:latin typeface="Arial MT"/>
                <a:cs typeface="Arial MT"/>
              </a:rPr>
              <a:t>other</a:t>
            </a:r>
            <a:r>
              <a:rPr sz="1455" spc="-3" dirty="0">
                <a:latin typeface="Arial MT"/>
                <a:cs typeface="Arial MT"/>
              </a:rPr>
              <a:t> </a:t>
            </a:r>
            <a:r>
              <a:rPr sz="1455" spc="49" dirty="0">
                <a:latin typeface="Arial MT"/>
                <a:cs typeface="Arial MT"/>
              </a:rPr>
              <a:t>place</a:t>
            </a:r>
            <a:r>
              <a:rPr sz="1455" spc="-6" dirty="0">
                <a:latin typeface="Arial MT"/>
                <a:cs typeface="Arial MT"/>
              </a:rPr>
              <a:t> </a:t>
            </a:r>
            <a:r>
              <a:rPr sz="1455" spc="64" dirty="0">
                <a:latin typeface="Arial MT"/>
                <a:cs typeface="Arial MT"/>
              </a:rPr>
              <a:t>on</a:t>
            </a:r>
            <a:r>
              <a:rPr sz="1455" spc="-6" dirty="0">
                <a:latin typeface="Arial MT"/>
                <a:cs typeface="Arial MT"/>
              </a:rPr>
              <a:t> </a:t>
            </a:r>
            <a:r>
              <a:rPr sz="1455" spc="52" dirty="0">
                <a:latin typeface="Arial MT"/>
                <a:cs typeface="Arial MT"/>
              </a:rPr>
              <a:t>the </a:t>
            </a:r>
            <a:r>
              <a:rPr sz="1455" spc="39" dirty="0">
                <a:latin typeface="Arial MT"/>
                <a:cs typeface="Arial MT"/>
              </a:rPr>
              <a:t>surface</a:t>
            </a:r>
            <a:r>
              <a:rPr sz="1455" spc="-3" dirty="0">
                <a:latin typeface="Arial MT"/>
                <a:cs typeface="Arial MT"/>
              </a:rPr>
              <a:t> </a:t>
            </a:r>
            <a:r>
              <a:rPr sz="1455" spc="85" dirty="0">
                <a:latin typeface="Arial MT"/>
                <a:cs typeface="Arial MT"/>
              </a:rPr>
              <a:t>of</a:t>
            </a:r>
            <a:r>
              <a:rPr sz="1455" spc="-3" dirty="0">
                <a:latin typeface="Arial MT"/>
                <a:cs typeface="Arial MT"/>
              </a:rPr>
              <a:t> </a:t>
            </a:r>
            <a:r>
              <a:rPr sz="1455" spc="67" dirty="0">
                <a:latin typeface="Arial MT"/>
                <a:cs typeface="Arial MT"/>
              </a:rPr>
              <a:t>the</a:t>
            </a:r>
            <a:r>
              <a:rPr sz="1455" spc="-3" dirty="0">
                <a:latin typeface="Arial MT"/>
                <a:cs typeface="Arial MT"/>
              </a:rPr>
              <a:t> </a:t>
            </a:r>
            <a:r>
              <a:rPr sz="1455" dirty="0">
                <a:latin typeface="Arial MT"/>
                <a:cs typeface="Arial MT"/>
              </a:rPr>
              <a:t>Earth. </a:t>
            </a:r>
            <a:r>
              <a:rPr sz="1455" spc="58" dirty="0">
                <a:latin typeface="Arial MT"/>
                <a:cs typeface="Arial MT"/>
              </a:rPr>
              <a:t>Anything</a:t>
            </a:r>
            <a:r>
              <a:rPr sz="1455" spc="-3" dirty="0">
                <a:latin typeface="Arial MT"/>
                <a:cs typeface="Arial MT"/>
              </a:rPr>
              <a:t> </a:t>
            </a:r>
            <a:r>
              <a:rPr sz="1455" spc="64" dirty="0">
                <a:latin typeface="Arial MT"/>
                <a:cs typeface="Arial MT"/>
              </a:rPr>
              <a:t>on</a:t>
            </a:r>
            <a:r>
              <a:rPr sz="1455" spc="-3" dirty="0">
                <a:latin typeface="Arial MT"/>
                <a:cs typeface="Arial MT"/>
              </a:rPr>
              <a:t> </a:t>
            </a:r>
            <a:r>
              <a:rPr sz="1455" spc="52" dirty="0">
                <a:latin typeface="Arial MT"/>
                <a:cs typeface="Arial MT"/>
              </a:rPr>
              <a:t>the </a:t>
            </a:r>
            <a:r>
              <a:rPr sz="1455" spc="39" dirty="0">
                <a:latin typeface="Arial MT"/>
                <a:cs typeface="Arial MT"/>
              </a:rPr>
              <a:t>surface</a:t>
            </a:r>
            <a:r>
              <a:rPr sz="1455" spc="-6" dirty="0">
                <a:latin typeface="Arial MT"/>
                <a:cs typeface="Arial MT"/>
              </a:rPr>
              <a:t> </a:t>
            </a:r>
            <a:r>
              <a:rPr sz="1455" spc="85" dirty="0">
                <a:latin typeface="Arial MT"/>
                <a:cs typeface="Arial MT"/>
              </a:rPr>
              <a:t>of</a:t>
            </a:r>
            <a:r>
              <a:rPr sz="1455" spc="-6" dirty="0">
                <a:latin typeface="Arial MT"/>
                <a:cs typeface="Arial MT"/>
              </a:rPr>
              <a:t> </a:t>
            </a:r>
            <a:r>
              <a:rPr sz="1455" spc="67" dirty="0">
                <a:latin typeface="Arial MT"/>
                <a:cs typeface="Arial MT"/>
              </a:rPr>
              <a:t>the</a:t>
            </a:r>
            <a:r>
              <a:rPr sz="1455" spc="-3" dirty="0">
                <a:latin typeface="Arial MT"/>
                <a:cs typeface="Arial MT"/>
              </a:rPr>
              <a:t> </a:t>
            </a:r>
            <a:r>
              <a:rPr sz="1455" dirty="0">
                <a:latin typeface="Arial MT"/>
                <a:cs typeface="Arial MT"/>
              </a:rPr>
              <a:t>Earth</a:t>
            </a:r>
            <a:r>
              <a:rPr sz="1455" spc="-6" dirty="0">
                <a:latin typeface="Arial MT"/>
                <a:cs typeface="Arial MT"/>
              </a:rPr>
              <a:t> </a:t>
            </a:r>
            <a:r>
              <a:rPr sz="1455" spc="49" dirty="0">
                <a:latin typeface="Arial MT"/>
                <a:cs typeface="Arial MT"/>
              </a:rPr>
              <a:t>at</a:t>
            </a:r>
            <a:r>
              <a:rPr sz="1455" spc="-6" dirty="0">
                <a:latin typeface="Arial MT"/>
                <a:cs typeface="Arial MT"/>
              </a:rPr>
              <a:t> </a:t>
            </a:r>
            <a:r>
              <a:rPr sz="1455" spc="67" dirty="0">
                <a:latin typeface="Arial MT"/>
                <a:cs typeface="Arial MT"/>
              </a:rPr>
              <a:t>the</a:t>
            </a:r>
            <a:r>
              <a:rPr sz="1455" spc="-3" dirty="0">
                <a:latin typeface="Arial MT"/>
                <a:cs typeface="Arial MT"/>
              </a:rPr>
              <a:t> </a:t>
            </a:r>
            <a:r>
              <a:rPr sz="1455" spc="55" dirty="0">
                <a:latin typeface="Arial MT"/>
                <a:cs typeface="Arial MT"/>
              </a:rPr>
              <a:t>equator</a:t>
            </a:r>
            <a:r>
              <a:rPr sz="1455" spc="-6" dirty="0">
                <a:latin typeface="Arial MT"/>
                <a:cs typeface="Arial MT"/>
              </a:rPr>
              <a:t> </a:t>
            </a:r>
            <a:r>
              <a:rPr sz="1455" spc="-15" dirty="0">
                <a:latin typeface="Arial MT"/>
                <a:cs typeface="Arial MT"/>
              </a:rPr>
              <a:t>is </a:t>
            </a:r>
            <a:r>
              <a:rPr sz="1455" spc="27" dirty="0">
                <a:latin typeface="Arial MT"/>
                <a:cs typeface="Arial MT"/>
              </a:rPr>
              <a:t>already</a:t>
            </a:r>
            <a:r>
              <a:rPr sz="1455" spc="-27" dirty="0">
                <a:latin typeface="Arial MT"/>
                <a:cs typeface="Arial MT"/>
              </a:rPr>
              <a:t> </a:t>
            </a:r>
            <a:r>
              <a:rPr sz="1455" spc="69" dirty="0">
                <a:latin typeface="Arial MT"/>
                <a:cs typeface="Arial MT"/>
              </a:rPr>
              <a:t>moving</a:t>
            </a:r>
            <a:r>
              <a:rPr sz="1455" spc="-24" dirty="0">
                <a:latin typeface="Arial MT"/>
                <a:cs typeface="Arial MT"/>
              </a:rPr>
              <a:t> </a:t>
            </a:r>
            <a:r>
              <a:rPr sz="1455" spc="49" dirty="0">
                <a:latin typeface="Arial MT"/>
                <a:cs typeface="Arial MT"/>
              </a:rPr>
              <a:t>at</a:t>
            </a:r>
            <a:r>
              <a:rPr sz="1455" spc="-24" dirty="0">
                <a:latin typeface="Arial MT"/>
                <a:cs typeface="Arial MT"/>
              </a:rPr>
              <a:t> </a:t>
            </a:r>
            <a:r>
              <a:rPr sz="1455" dirty="0">
                <a:latin typeface="Arial MT"/>
                <a:cs typeface="Arial MT"/>
              </a:rPr>
              <a:t>1670</a:t>
            </a:r>
            <a:r>
              <a:rPr sz="1455" spc="-24" dirty="0">
                <a:latin typeface="Arial MT"/>
                <a:cs typeface="Arial MT"/>
              </a:rPr>
              <a:t> </a:t>
            </a:r>
            <a:r>
              <a:rPr sz="1455" spc="61" dirty="0">
                <a:latin typeface="Arial MT"/>
                <a:cs typeface="Arial MT"/>
              </a:rPr>
              <a:t>km/hour.</a:t>
            </a:r>
            <a:r>
              <a:rPr sz="1455" spc="-24" dirty="0">
                <a:latin typeface="Arial MT"/>
                <a:cs typeface="Arial MT"/>
              </a:rPr>
              <a:t> </a:t>
            </a:r>
            <a:r>
              <a:rPr sz="1455" spc="52" dirty="0">
                <a:latin typeface="Arial MT"/>
                <a:cs typeface="Arial MT"/>
              </a:rPr>
              <a:t>If</a:t>
            </a:r>
            <a:r>
              <a:rPr sz="1455" spc="-24" dirty="0">
                <a:latin typeface="Arial MT"/>
                <a:cs typeface="Arial MT"/>
              </a:rPr>
              <a:t> </a:t>
            </a:r>
            <a:r>
              <a:rPr sz="1455" dirty="0">
                <a:latin typeface="Arial MT"/>
                <a:cs typeface="Arial MT"/>
              </a:rPr>
              <a:t>a</a:t>
            </a:r>
            <a:r>
              <a:rPr sz="1455" spc="-27" dirty="0">
                <a:latin typeface="Arial MT"/>
                <a:cs typeface="Arial MT"/>
              </a:rPr>
              <a:t> </a:t>
            </a:r>
            <a:r>
              <a:rPr sz="1455" spc="45" dirty="0">
                <a:latin typeface="Arial MT"/>
                <a:cs typeface="Arial MT"/>
              </a:rPr>
              <a:t>ship</a:t>
            </a:r>
            <a:r>
              <a:rPr sz="1455" spc="-24" dirty="0">
                <a:latin typeface="Arial MT"/>
                <a:cs typeface="Arial MT"/>
              </a:rPr>
              <a:t> </a:t>
            </a:r>
            <a:r>
              <a:rPr sz="1455" spc="-15" dirty="0">
                <a:latin typeface="Arial MT"/>
                <a:cs typeface="Arial MT"/>
              </a:rPr>
              <a:t>is </a:t>
            </a:r>
            <a:r>
              <a:rPr sz="1455" spc="52" dirty="0">
                <a:latin typeface="Arial MT"/>
                <a:cs typeface="Arial MT"/>
              </a:rPr>
              <a:t>launched</a:t>
            </a:r>
            <a:r>
              <a:rPr sz="1455" spc="-15" dirty="0">
                <a:latin typeface="Arial MT"/>
                <a:cs typeface="Arial MT"/>
              </a:rPr>
              <a:t> </a:t>
            </a:r>
            <a:r>
              <a:rPr sz="1455" spc="79" dirty="0">
                <a:latin typeface="Arial MT"/>
                <a:cs typeface="Arial MT"/>
              </a:rPr>
              <a:t>from</a:t>
            </a:r>
            <a:r>
              <a:rPr sz="1455" spc="-12" dirty="0">
                <a:latin typeface="Arial MT"/>
                <a:cs typeface="Arial MT"/>
              </a:rPr>
              <a:t> </a:t>
            </a:r>
            <a:r>
              <a:rPr sz="1455" spc="67" dirty="0">
                <a:latin typeface="Arial MT"/>
                <a:cs typeface="Arial MT"/>
              </a:rPr>
              <a:t>the</a:t>
            </a:r>
            <a:r>
              <a:rPr sz="1455" spc="-12" dirty="0">
                <a:latin typeface="Arial MT"/>
                <a:cs typeface="Arial MT"/>
              </a:rPr>
              <a:t> </a:t>
            </a:r>
            <a:r>
              <a:rPr sz="1455" spc="55" dirty="0">
                <a:latin typeface="Arial MT"/>
                <a:cs typeface="Arial MT"/>
              </a:rPr>
              <a:t>equator</a:t>
            </a:r>
            <a:r>
              <a:rPr sz="1455" spc="-12" dirty="0">
                <a:latin typeface="Arial MT"/>
                <a:cs typeface="Arial MT"/>
              </a:rPr>
              <a:t> </a:t>
            </a:r>
            <a:r>
              <a:rPr sz="1455" spc="79" dirty="0">
                <a:latin typeface="Arial MT"/>
                <a:cs typeface="Arial MT"/>
              </a:rPr>
              <a:t>it</a:t>
            </a:r>
            <a:r>
              <a:rPr sz="1455" spc="-15" dirty="0">
                <a:latin typeface="Arial MT"/>
                <a:cs typeface="Arial MT"/>
              </a:rPr>
              <a:t> </a:t>
            </a:r>
            <a:r>
              <a:rPr sz="1455" spc="42" dirty="0">
                <a:latin typeface="Arial MT"/>
                <a:cs typeface="Arial MT"/>
              </a:rPr>
              <a:t>goes</a:t>
            </a:r>
            <a:r>
              <a:rPr sz="1455" spc="-12" dirty="0">
                <a:latin typeface="Arial MT"/>
                <a:cs typeface="Arial MT"/>
              </a:rPr>
              <a:t> </a:t>
            </a:r>
            <a:r>
              <a:rPr sz="1455" spc="79" dirty="0">
                <a:latin typeface="Arial MT"/>
                <a:cs typeface="Arial MT"/>
              </a:rPr>
              <a:t>up</a:t>
            </a:r>
            <a:r>
              <a:rPr sz="1455" spc="-12" dirty="0">
                <a:latin typeface="Arial MT"/>
                <a:cs typeface="Arial MT"/>
              </a:rPr>
              <a:t> </a:t>
            </a:r>
            <a:r>
              <a:rPr sz="1455" spc="58" dirty="0">
                <a:latin typeface="Arial MT"/>
                <a:cs typeface="Arial MT"/>
              </a:rPr>
              <a:t>into </a:t>
            </a:r>
            <a:r>
              <a:rPr sz="1455" dirty="0">
                <a:latin typeface="Arial MT"/>
                <a:cs typeface="Arial MT"/>
              </a:rPr>
              <a:t>space,</a:t>
            </a:r>
            <a:r>
              <a:rPr sz="1455" spc="18" dirty="0">
                <a:latin typeface="Arial MT"/>
                <a:cs typeface="Arial MT"/>
              </a:rPr>
              <a:t> </a:t>
            </a:r>
            <a:r>
              <a:rPr sz="1455" spc="49" dirty="0">
                <a:latin typeface="Arial MT"/>
                <a:cs typeface="Arial MT"/>
              </a:rPr>
              <a:t>and</a:t>
            </a:r>
            <a:r>
              <a:rPr sz="1455" spc="15" dirty="0">
                <a:latin typeface="Arial MT"/>
                <a:cs typeface="Arial MT"/>
              </a:rPr>
              <a:t> </a:t>
            </a:r>
            <a:r>
              <a:rPr sz="1455" spc="79" dirty="0">
                <a:latin typeface="Arial MT"/>
                <a:cs typeface="Arial MT"/>
              </a:rPr>
              <a:t>it</a:t>
            </a:r>
            <a:r>
              <a:rPr sz="1455" spc="18" dirty="0">
                <a:latin typeface="Arial MT"/>
                <a:cs typeface="Arial MT"/>
              </a:rPr>
              <a:t> </a:t>
            </a:r>
            <a:r>
              <a:rPr sz="1455" dirty="0">
                <a:latin typeface="Arial MT"/>
                <a:cs typeface="Arial MT"/>
              </a:rPr>
              <a:t>is</a:t>
            </a:r>
            <a:r>
              <a:rPr sz="1455" spc="18" dirty="0">
                <a:latin typeface="Arial MT"/>
                <a:cs typeface="Arial MT"/>
              </a:rPr>
              <a:t> </a:t>
            </a:r>
            <a:r>
              <a:rPr sz="1455" dirty="0">
                <a:latin typeface="Arial MT"/>
                <a:cs typeface="Arial MT"/>
              </a:rPr>
              <a:t>also</a:t>
            </a:r>
            <a:r>
              <a:rPr sz="1455" spc="18" dirty="0">
                <a:latin typeface="Arial MT"/>
                <a:cs typeface="Arial MT"/>
              </a:rPr>
              <a:t> </a:t>
            </a:r>
            <a:r>
              <a:rPr sz="1455" spc="69" dirty="0">
                <a:latin typeface="Arial MT"/>
                <a:cs typeface="Arial MT"/>
              </a:rPr>
              <a:t>moving</a:t>
            </a:r>
            <a:r>
              <a:rPr sz="1455" spc="18" dirty="0">
                <a:latin typeface="Arial MT"/>
                <a:cs typeface="Arial MT"/>
              </a:rPr>
              <a:t> </a:t>
            </a:r>
            <a:r>
              <a:rPr sz="1455" spc="49" dirty="0">
                <a:latin typeface="Arial MT"/>
                <a:cs typeface="Arial MT"/>
              </a:rPr>
              <a:t>around</a:t>
            </a:r>
            <a:r>
              <a:rPr sz="1455" spc="18" dirty="0">
                <a:latin typeface="Arial MT"/>
                <a:cs typeface="Arial MT"/>
              </a:rPr>
              <a:t> </a:t>
            </a:r>
            <a:r>
              <a:rPr sz="1455" spc="52" dirty="0">
                <a:latin typeface="Arial MT"/>
                <a:cs typeface="Arial MT"/>
              </a:rPr>
              <a:t>the </a:t>
            </a:r>
            <a:r>
              <a:rPr sz="1455" dirty="0">
                <a:latin typeface="Arial MT"/>
                <a:cs typeface="Arial MT"/>
              </a:rPr>
              <a:t>Earth</a:t>
            </a:r>
            <a:r>
              <a:rPr sz="1455" spc="9" dirty="0">
                <a:latin typeface="Arial MT"/>
                <a:cs typeface="Arial MT"/>
              </a:rPr>
              <a:t> </a:t>
            </a:r>
            <a:r>
              <a:rPr sz="1455" spc="49" dirty="0">
                <a:latin typeface="Arial MT"/>
                <a:cs typeface="Arial MT"/>
              </a:rPr>
              <a:t>at</a:t>
            </a:r>
            <a:r>
              <a:rPr sz="1455" spc="9" dirty="0">
                <a:latin typeface="Arial MT"/>
                <a:cs typeface="Arial MT"/>
              </a:rPr>
              <a:t> </a:t>
            </a:r>
            <a:r>
              <a:rPr sz="1455" spc="67" dirty="0">
                <a:latin typeface="Arial MT"/>
                <a:cs typeface="Arial MT"/>
              </a:rPr>
              <a:t>the</a:t>
            </a:r>
            <a:r>
              <a:rPr sz="1455" spc="9" dirty="0">
                <a:latin typeface="Arial MT"/>
                <a:cs typeface="Arial MT"/>
              </a:rPr>
              <a:t> </a:t>
            </a:r>
            <a:r>
              <a:rPr sz="1455" dirty="0">
                <a:latin typeface="Arial MT"/>
                <a:cs typeface="Arial MT"/>
              </a:rPr>
              <a:t>same</a:t>
            </a:r>
            <a:r>
              <a:rPr sz="1455" spc="9" dirty="0">
                <a:latin typeface="Arial MT"/>
                <a:cs typeface="Arial MT"/>
              </a:rPr>
              <a:t> </a:t>
            </a:r>
            <a:r>
              <a:rPr sz="1455" spc="39" dirty="0">
                <a:latin typeface="Arial MT"/>
                <a:cs typeface="Arial MT"/>
              </a:rPr>
              <a:t>speed</a:t>
            </a:r>
            <a:r>
              <a:rPr sz="1455" spc="12" dirty="0">
                <a:latin typeface="Arial MT"/>
                <a:cs typeface="Arial MT"/>
              </a:rPr>
              <a:t> </a:t>
            </a:r>
            <a:r>
              <a:rPr sz="1455" spc="79" dirty="0">
                <a:latin typeface="Arial MT"/>
                <a:cs typeface="Arial MT"/>
              </a:rPr>
              <a:t>it</a:t>
            </a:r>
            <a:r>
              <a:rPr sz="1455" spc="9" dirty="0">
                <a:latin typeface="Arial MT"/>
                <a:cs typeface="Arial MT"/>
              </a:rPr>
              <a:t> </a:t>
            </a:r>
            <a:r>
              <a:rPr sz="1455" dirty="0">
                <a:latin typeface="Arial MT"/>
                <a:cs typeface="Arial MT"/>
              </a:rPr>
              <a:t>was</a:t>
            </a:r>
            <a:r>
              <a:rPr sz="1455" spc="9" dirty="0">
                <a:latin typeface="Arial MT"/>
                <a:cs typeface="Arial MT"/>
              </a:rPr>
              <a:t> </a:t>
            </a:r>
            <a:r>
              <a:rPr sz="1455" spc="64" dirty="0">
                <a:latin typeface="Arial MT"/>
                <a:cs typeface="Arial MT"/>
              </a:rPr>
              <a:t>moving </a:t>
            </a:r>
            <a:r>
              <a:rPr sz="1455" spc="49" dirty="0">
                <a:latin typeface="Arial MT"/>
                <a:cs typeface="Arial MT"/>
              </a:rPr>
              <a:t>before</a:t>
            </a:r>
            <a:r>
              <a:rPr sz="1455" spc="-9" dirty="0">
                <a:latin typeface="Arial MT"/>
                <a:cs typeface="Arial MT"/>
              </a:rPr>
              <a:t> </a:t>
            </a:r>
            <a:r>
              <a:rPr sz="1455" spc="52" dirty="0">
                <a:latin typeface="Arial MT"/>
                <a:cs typeface="Arial MT"/>
              </a:rPr>
              <a:t>launching.</a:t>
            </a:r>
            <a:r>
              <a:rPr sz="1455" spc="-9" dirty="0">
                <a:latin typeface="Arial MT"/>
                <a:cs typeface="Arial MT"/>
              </a:rPr>
              <a:t> </a:t>
            </a:r>
            <a:r>
              <a:rPr sz="1455" dirty="0">
                <a:latin typeface="Arial MT"/>
                <a:cs typeface="Arial MT"/>
              </a:rPr>
              <a:t>This</a:t>
            </a:r>
            <a:r>
              <a:rPr sz="1455" spc="-9" dirty="0">
                <a:latin typeface="Arial MT"/>
                <a:cs typeface="Arial MT"/>
              </a:rPr>
              <a:t> </a:t>
            </a:r>
            <a:r>
              <a:rPr sz="1455" dirty="0">
                <a:latin typeface="Arial MT"/>
                <a:cs typeface="Arial MT"/>
              </a:rPr>
              <a:t>is</a:t>
            </a:r>
            <a:r>
              <a:rPr sz="1455" spc="-6" dirty="0">
                <a:latin typeface="Arial MT"/>
                <a:cs typeface="Arial MT"/>
              </a:rPr>
              <a:t> </a:t>
            </a:r>
            <a:r>
              <a:rPr sz="1455" spc="30" dirty="0">
                <a:latin typeface="Arial MT"/>
                <a:cs typeface="Arial MT"/>
              </a:rPr>
              <a:t>because</a:t>
            </a:r>
            <a:r>
              <a:rPr sz="1455" spc="-9" dirty="0">
                <a:latin typeface="Arial MT"/>
                <a:cs typeface="Arial MT"/>
              </a:rPr>
              <a:t> </a:t>
            </a:r>
            <a:r>
              <a:rPr sz="1455" spc="85" dirty="0">
                <a:latin typeface="Arial MT"/>
                <a:cs typeface="Arial MT"/>
              </a:rPr>
              <a:t>of</a:t>
            </a:r>
            <a:r>
              <a:rPr sz="1455" spc="-9" dirty="0">
                <a:latin typeface="Arial MT"/>
                <a:cs typeface="Arial MT"/>
              </a:rPr>
              <a:t> </a:t>
            </a:r>
            <a:r>
              <a:rPr sz="1455" spc="36" dirty="0">
                <a:latin typeface="Arial MT"/>
                <a:cs typeface="Arial MT"/>
              </a:rPr>
              <a:t>inertia. </a:t>
            </a:r>
            <a:r>
              <a:rPr sz="1455" dirty="0">
                <a:latin typeface="Arial MT"/>
                <a:cs typeface="Arial MT"/>
              </a:rPr>
              <a:t>This</a:t>
            </a:r>
            <a:r>
              <a:rPr sz="1455" spc="-15" dirty="0">
                <a:latin typeface="Arial MT"/>
                <a:cs typeface="Arial MT"/>
              </a:rPr>
              <a:t> </a:t>
            </a:r>
            <a:r>
              <a:rPr sz="1455" spc="39" dirty="0">
                <a:latin typeface="Arial MT"/>
                <a:cs typeface="Arial MT"/>
              </a:rPr>
              <a:t>speed</a:t>
            </a:r>
            <a:r>
              <a:rPr sz="1455" spc="-12" dirty="0">
                <a:latin typeface="Arial MT"/>
                <a:cs typeface="Arial MT"/>
              </a:rPr>
              <a:t> </a:t>
            </a:r>
            <a:r>
              <a:rPr sz="1455" spc="61" dirty="0">
                <a:latin typeface="Arial MT"/>
                <a:cs typeface="Arial MT"/>
              </a:rPr>
              <a:t>will</a:t>
            </a:r>
            <a:r>
              <a:rPr sz="1455" spc="-12" dirty="0">
                <a:latin typeface="Arial MT"/>
                <a:cs typeface="Arial MT"/>
              </a:rPr>
              <a:t> </a:t>
            </a:r>
            <a:r>
              <a:rPr sz="1455" spc="55" dirty="0">
                <a:latin typeface="Arial MT"/>
                <a:cs typeface="Arial MT"/>
              </a:rPr>
              <a:t>help</a:t>
            </a:r>
            <a:r>
              <a:rPr sz="1455" spc="-12" dirty="0">
                <a:latin typeface="Arial MT"/>
                <a:cs typeface="Arial MT"/>
              </a:rPr>
              <a:t> </a:t>
            </a:r>
            <a:r>
              <a:rPr sz="1455" spc="67" dirty="0">
                <a:latin typeface="Arial MT"/>
                <a:cs typeface="Arial MT"/>
              </a:rPr>
              <a:t>the</a:t>
            </a:r>
            <a:r>
              <a:rPr sz="1455" spc="-12" dirty="0">
                <a:latin typeface="Arial MT"/>
                <a:cs typeface="Arial MT"/>
              </a:rPr>
              <a:t> </a:t>
            </a:r>
            <a:r>
              <a:rPr sz="1455" spc="52" dirty="0">
                <a:latin typeface="Arial MT"/>
                <a:cs typeface="Arial MT"/>
              </a:rPr>
              <a:t>spacecraft</a:t>
            </a:r>
            <a:r>
              <a:rPr sz="1455" spc="-12" dirty="0">
                <a:latin typeface="Arial MT"/>
                <a:cs typeface="Arial MT"/>
              </a:rPr>
              <a:t> </a:t>
            </a:r>
            <a:r>
              <a:rPr sz="1455" spc="33" dirty="0">
                <a:latin typeface="Arial MT"/>
                <a:cs typeface="Arial MT"/>
              </a:rPr>
              <a:t>keep</a:t>
            </a:r>
            <a:r>
              <a:rPr sz="1455" spc="-12" dirty="0">
                <a:latin typeface="Arial MT"/>
                <a:cs typeface="Arial MT"/>
              </a:rPr>
              <a:t> </a:t>
            </a:r>
            <a:r>
              <a:rPr sz="1455" spc="64" dirty="0">
                <a:latin typeface="Arial MT"/>
                <a:cs typeface="Arial MT"/>
              </a:rPr>
              <a:t>up </a:t>
            </a:r>
            <a:r>
              <a:rPr sz="1455" dirty="0">
                <a:latin typeface="Arial MT"/>
                <a:cs typeface="Arial MT"/>
              </a:rPr>
              <a:t>a</a:t>
            </a:r>
            <a:r>
              <a:rPr sz="1455" spc="-6" dirty="0">
                <a:latin typeface="Arial MT"/>
                <a:cs typeface="Arial MT"/>
              </a:rPr>
              <a:t> </a:t>
            </a:r>
            <a:r>
              <a:rPr sz="1455" spc="88" dirty="0">
                <a:latin typeface="Arial MT"/>
                <a:cs typeface="Arial MT"/>
              </a:rPr>
              <a:t>good</a:t>
            </a:r>
            <a:r>
              <a:rPr sz="1455" spc="-6" dirty="0">
                <a:latin typeface="Arial MT"/>
                <a:cs typeface="Arial MT"/>
              </a:rPr>
              <a:t> </a:t>
            </a:r>
            <a:r>
              <a:rPr sz="1455" spc="55" dirty="0">
                <a:latin typeface="Arial MT"/>
                <a:cs typeface="Arial MT"/>
              </a:rPr>
              <a:t>enough</a:t>
            </a:r>
            <a:r>
              <a:rPr sz="1455" spc="-3" dirty="0">
                <a:latin typeface="Arial MT"/>
                <a:cs typeface="Arial MT"/>
              </a:rPr>
              <a:t> </a:t>
            </a:r>
            <a:r>
              <a:rPr sz="1455" spc="39" dirty="0">
                <a:latin typeface="Arial MT"/>
                <a:cs typeface="Arial MT"/>
              </a:rPr>
              <a:t>speed</a:t>
            </a:r>
            <a:r>
              <a:rPr sz="1455" spc="-6" dirty="0">
                <a:latin typeface="Arial MT"/>
                <a:cs typeface="Arial MT"/>
              </a:rPr>
              <a:t> </a:t>
            </a:r>
            <a:r>
              <a:rPr sz="1455" spc="91" dirty="0">
                <a:latin typeface="Arial MT"/>
                <a:cs typeface="Arial MT"/>
              </a:rPr>
              <a:t>to</a:t>
            </a:r>
            <a:r>
              <a:rPr sz="1455" spc="-6" dirty="0">
                <a:latin typeface="Arial MT"/>
                <a:cs typeface="Arial MT"/>
              </a:rPr>
              <a:t> </a:t>
            </a:r>
            <a:r>
              <a:rPr sz="1455" dirty="0">
                <a:latin typeface="Arial MT"/>
                <a:cs typeface="Arial MT"/>
              </a:rPr>
              <a:t>stay</a:t>
            </a:r>
            <a:r>
              <a:rPr sz="1455" spc="-3" dirty="0">
                <a:latin typeface="Arial MT"/>
                <a:cs typeface="Arial MT"/>
              </a:rPr>
              <a:t> </a:t>
            </a:r>
            <a:r>
              <a:rPr sz="1455" spc="49" dirty="0">
                <a:latin typeface="Arial MT"/>
                <a:cs typeface="Arial MT"/>
              </a:rPr>
              <a:t>in</a:t>
            </a:r>
            <a:r>
              <a:rPr sz="1455" spc="-6" dirty="0">
                <a:latin typeface="Arial MT"/>
                <a:cs typeface="Arial MT"/>
              </a:rPr>
              <a:t> </a:t>
            </a:r>
            <a:r>
              <a:rPr sz="1455" spc="64" dirty="0">
                <a:latin typeface="Arial MT"/>
                <a:cs typeface="Arial MT"/>
              </a:rPr>
              <a:t>orbit.</a:t>
            </a:r>
            <a:endParaRPr sz="1455" dirty="0">
              <a:latin typeface="Arial MT"/>
              <a:cs typeface="Arial MT"/>
            </a:endParaRPr>
          </a:p>
          <a:p>
            <a:pPr marL="736627" marR="148250" indent="-170583">
              <a:lnSpc>
                <a:spcPct val="108800"/>
              </a:lnSpc>
              <a:spcBef>
                <a:spcPts val="731"/>
              </a:spcBef>
              <a:buChar char="•"/>
              <a:tabLst>
                <a:tab pos="736627" algn="l"/>
              </a:tabLst>
            </a:pPr>
            <a:r>
              <a:rPr sz="1455" spc="36" dirty="0">
                <a:latin typeface="Arial MT"/>
                <a:cs typeface="Arial MT"/>
              </a:rPr>
              <a:t>All</a:t>
            </a:r>
            <a:r>
              <a:rPr sz="1455" spc="9" dirty="0">
                <a:latin typeface="Arial MT"/>
                <a:cs typeface="Arial MT"/>
              </a:rPr>
              <a:t> </a:t>
            </a:r>
            <a:r>
              <a:rPr sz="1455" spc="49" dirty="0">
                <a:latin typeface="Arial MT"/>
                <a:cs typeface="Arial MT"/>
              </a:rPr>
              <a:t>launch</a:t>
            </a:r>
            <a:r>
              <a:rPr sz="1455" spc="12" dirty="0">
                <a:latin typeface="Arial MT"/>
                <a:cs typeface="Arial MT"/>
              </a:rPr>
              <a:t> </a:t>
            </a:r>
            <a:r>
              <a:rPr sz="1455" dirty="0">
                <a:latin typeface="Arial MT"/>
                <a:cs typeface="Arial MT"/>
              </a:rPr>
              <a:t>sites</a:t>
            </a:r>
            <a:r>
              <a:rPr sz="1455" spc="9" dirty="0">
                <a:latin typeface="Arial MT"/>
                <a:cs typeface="Arial MT"/>
              </a:rPr>
              <a:t> </a:t>
            </a:r>
            <a:r>
              <a:rPr sz="1455" dirty="0">
                <a:latin typeface="Arial MT"/>
                <a:cs typeface="Arial MT"/>
              </a:rPr>
              <a:t>are</a:t>
            </a:r>
            <a:r>
              <a:rPr sz="1455" spc="12" dirty="0">
                <a:latin typeface="Arial MT"/>
                <a:cs typeface="Arial MT"/>
              </a:rPr>
              <a:t> </a:t>
            </a:r>
            <a:r>
              <a:rPr sz="1455" spc="49" dirty="0">
                <a:latin typeface="Arial MT"/>
                <a:cs typeface="Arial MT"/>
              </a:rPr>
              <a:t>in</a:t>
            </a:r>
            <a:r>
              <a:rPr sz="1455" spc="9" dirty="0">
                <a:latin typeface="Arial MT"/>
                <a:cs typeface="Arial MT"/>
              </a:rPr>
              <a:t> </a:t>
            </a:r>
            <a:r>
              <a:rPr sz="1455" spc="36" dirty="0">
                <a:latin typeface="Arial MT"/>
                <a:cs typeface="Arial MT"/>
              </a:rPr>
              <a:t>very</a:t>
            </a:r>
            <a:r>
              <a:rPr sz="1455" spc="12" dirty="0">
                <a:latin typeface="Arial MT"/>
                <a:cs typeface="Arial MT"/>
              </a:rPr>
              <a:t> </a:t>
            </a:r>
            <a:r>
              <a:rPr sz="1455" spc="39" dirty="0">
                <a:latin typeface="Arial MT"/>
                <a:cs typeface="Arial MT"/>
              </a:rPr>
              <a:t>close</a:t>
            </a:r>
            <a:r>
              <a:rPr sz="1455" spc="9" dirty="0">
                <a:latin typeface="Arial MT"/>
                <a:cs typeface="Arial MT"/>
              </a:rPr>
              <a:t> </a:t>
            </a:r>
            <a:r>
              <a:rPr sz="1455" spc="58" dirty="0">
                <a:latin typeface="Arial MT"/>
                <a:cs typeface="Arial MT"/>
              </a:rPr>
              <a:t>proximity </a:t>
            </a:r>
            <a:r>
              <a:rPr sz="1455" spc="91" dirty="0">
                <a:latin typeface="Arial MT"/>
                <a:cs typeface="Arial MT"/>
              </a:rPr>
              <a:t>to</a:t>
            </a:r>
            <a:r>
              <a:rPr sz="1455" spc="-12" dirty="0">
                <a:latin typeface="Arial MT"/>
                <a:cs typeface="Arial MT"/>
              </a:rPr>
              <a:t> </a:t>
            </a:r>
            <a:r>
              <a:rPr sz="1455" spc="67" dirty="0">
                <a:latin typeface="Arial MT"/>
                <a:cs typeface="Arial MT"/>
              </a:rPr>
              <a:t>the</a:t>
            </a:r>
            <a:r>
              <a:rPr sz="1455" spc="-12" dirty="0">
                <a:latin typeface="Arial MT"/>
                <a:cs typeface="Arial MT"/>
              </a:rPr>
              <a:t> </a:t>
            </a:r>
            <a:r>
              <a:rPr sz="1455" spc="36" dirty="0">
                <a:latin typeface="Arial MT"/>
                <a:cs typeface="Arial MT"/>
              </a:rPr>
              <a:t>coast,</a:t>
            </a:r>
            <a:r>
              <a:rPr sz="1455" spc="-12" dirty="0">
                <a:latin typeface="Arial MT"/>
                <a:cs typeface="Arial MT"/>
              </a:rPr>
              <a:t> </a:t>
            </a:r>
            <a:r>
              <a:rPr sz="1455" spc="52" dirty="0">
                <a:latin typeface="Arial MT"/>
                <a:cs typeface="Arial MT"/>
              </a:rPr>
              <a:t>while</a:t>
            </a:r>
            <a:r>
              <a:rPr sz="1455" spc="-12" dirty="0">
                <a:latin typeface="Arial MT"/>
                <a:cs typeface="Arial MT"/>
              </a:rPr>
              <a:t> </a:t>
            </a:r>
            <a:r>
              <a:rPr sz="1455" spc="55" dirty="0">
                <a:latin typeface="Arial MT"/>
                <a:cs typeface="Arial MT"/>
              </a:rPr>
              <a:t>launching</a:t>
            </a:r>
            <a:r>
              <a:rPr sz="1455" spc="-9" dirty="0">
                <a:latin typeface="Arial MT"/>
                <a:cs typeface="Arial MT"/>
              </a:rPr>
              <a:t> </a:t>
            </a:r>
            <a:r>
              <a:rPr sz="1455" spc="36" dirty="0">
                <a:latin typeface="Arial MT"/>
                <a:cs typeface="Arial MT"/>
              </a:rPr>
              <a:t>rockets </a:t>
            </a:r>
            <a:r>
              <a:rPr sz="1455" spc="49" dirty="0">
                <a:latin typeface="Arial MT"/>
                <a:cs typeface="Arial MT"/>
              </a:rPr>
              <a:t>towards</a:t>
            </a:r>
            <a:r>
              <a:rPr sz="1455" spc="3" dirty="0">
                <a:latin typeface="Arial MT"/>
                <a:cs typeface="Arial MT"/>
              </a:rPr>
              <a:t> </a:t>
            </a:r>
            <a:r>
              <a:rPr sz="1455" spc="67" dirty="0">
                <a:latin typeface="Arial MT"/>
                <a:cs typeface="Arial MT"/>
              </a:rPr>
              <a:t>the</a:t>
            </a:r>
            <a:r>
              <a:rPr sz="1455" spc="6" dirty="0">
                <a:latin typeface="Arial MT"/>
                <a:cs typeface="Arial MT"/>
              </a:rPr>
              <a:t> </a:t>
            </a:r>
            <a:r>
              <a:rPr sz="1455" spc="42" dirty="0">
                <a:latin typeface="Arial MT"/>
                <a:cs typeface="Arial MT"/>
              </a:rPr>
              <a:t>ocean</a:t>
            </a:r>
            <a:r>
              <a:rPr sz="1455" spc="6" dirty="0">
                <a:latin typeface="Arial MT"/>
                <a:cs typeface="Arial MT"/>
              </a:rPr>
              <a:t> </a:t>
            </a:r>
            <a:r>
              <a:rPr sz="1455" spc="79" dirty="0">
                <a:latin typeface="Arial MT"/>
                <a:cs typeface="Arial MT"/>
              </a:rPr>
              <a:t>it</a:t>
            </a:r>
            <a:r>
              <a:rPr sz="1455" spc="6" dirty="0">
                <a:latin typeface="Arial MT"/>
                <a:cs typeface="Arial MT"/>
              </a:rPr>
              <a:t> </a:t>
            </a:r>
            <a:r>
              <a:rPr sz="1455" spc="39" dirty="0">
                <a:latin typeface="Arial MT"/>
                <a:cs typeface="Arial MT"/>
              </a:rPr>
              <a:t>minimises</a:t>
            </a:r>
            <a:r>
              <a:rPr sz="1455" spc="6" dirty="0">
                <a:latin typeface="Arial MT"/>
                <a:cs typeface="Arial MT"/>
              </a:rPr>
              <a:t> </a:t>
            </a:r>
            <a:r>
              <a:rPr sz="1455" spc="67" dirty="0">
                <a:latin typeface="Arial MT"/>
                <a:cs typeface="Arial MT"/>
              </a:rPr>
              <a:t>the</a:t>
            </a:r>
            <a:r>
              <a:rPr sz="1455" spc="6" dirty="0">
                <a:latin typeface="Arial MT"/>
                <a:cs typeface="Arial MT"/>
              </a:rPr>
              <a:t> </a:t>
            </a:r>
            <a:r>
              <a:rPr sz="1455" dirty="0">
                <a:latin typeface="Arial MT"/>
                <a:cs typeface="Arial MT"/>
              </a:rPr>
              <a:t>risk</a:t>
            </a:r>
            <a:r>
              <a:rPr sz="1455" spc="6" dirty="0">
                <a:latin typeface="Arial MT"/>
                <a:cs typeface="Arial MT"/>
              </a:rPr>
              <a:t> </a:t>
            </a:r>
            <a:r>
              <a:rPr sz="1455" spc="69" dirty="0">
                <a:latin typeface="Arial MT"/>
                <a:cs typeface="Arial MT"/>
              </a:rPr>
              <a:t>of </a:t>
            </a:r>
            <a:r>
              <a:rPr sz="1455" spc="45" dirty="0">
                <a:latin typeface="Arial MT"/>
                <a:cs typeface="Arial MT"/>
              </a:rPr>
              <a:t>having</a:t>
            </a:r>
            <a:r>
              <a:rPr sz="1455" spc="-3" dirty="0">
                <a:latin typeface="Arial MT"/>
                <a:cs typeface="Arial MT"/>
              </a:rPr>
              <a:t> </a:t>
            </a:r>
            <a:r>
              <a:rPr sz="1455" dirty="0">
                <a:latin typeface="Arial MT"/>
                <a:cs typeface="Arial MT"/>
              </a:rPr>
              <a:t>any </a:t>
            </a:r>
            <a:r>
              <a:rPr sz="1455" spc="52" dirty="0">
                <a:latin typeface="Arial MT"/>
                <a:cs typeface="Arial MT"/>
              </a:rPr>
              <a:t>debris</a:t>
            </a:r>
            <a:r>
              <a:rPr sz="1455" spc="-3" dirty="0">
                <a:latin typeface="Arial MT"/>
                <a:cs typeface="Arial MT"/>
              </a:rPr>
              <a:t> </a:t>
            </a:r>
            <a:r>
              <a:rPr sz="1455" spc="76" dirty="0">
                <a:latin typeface="Arial MT"/>
                <a:cs typeface="Arial MT"/>
              </a:rPr>
              <a:t>dropping</a:t>
            </a:r>
            <a:r>
              <a:rPr sz="1455" dirty="0">
                <a:latin typeface="Arial MT"/>
                <a:cs typeface="Arial MT"/>
              </a:rPr>
              <a:t> </a:t>
            </a:r>
            <a:r>
              <a:rPr sz="1455" spc="64" dirty="0">
                <a:latin typeface="Arial MT"/>
                <a:cs typeface="Arial MT"/>
              </a:rPr>
              <a:t>or</a:t>
            </a:r>
            <a:r>
              <a:rPr sz="1455" dirty="0">
                <a:latin typeface="Arial MT"/>
                <a:cs typeface="Arial MT"/>
              </a:rPr>
              <a:t> </a:t>
            </a:r>
            <a:r>
              <a:rPr sz="1455" spc="58" dirty="0">
                <a:latin typeface="Arial MT"/>
                <a:cs typeface="Arial MT"/>
              </a:rPr>
              <a:t>exploding </a:t>
            </a:r>
            <a:r>
              <a:rPr sz="1455" spc="30" dirty="0">
                <a:latin typeface="Arial MT"/>
                <a:cs typeface="Arial MT"/>
              </a:rPr>
              <a:t>near</a:t>
            </a:r>
            <a:r>
              <a:rPr sz="1455" spc="-15" dirty="0">
                <a:latin typeface="Arial MT"/>
                <a:cs typeface="Arial MT"/>
              </a:rPr>
              <a:t> </a:t>
            </a:r>
            <a:r>
              <a:rPr sz="1455" spc="42" dirty="0">
                <a:latin typeface="Arial MT"/>
                <a:cs typeface="Arial MT"/>
              </a:rPr>
              <a:t>people.</a:t>
            </a:r>
            <a:endParaRPr sz="1455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4525" y="1526010"/>
            <a:ext cx="5585101" cy="47011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All launch </a:t>
            </a:r>
            <a:r>
              <a:rPr lang="en-US" dirty="0" smtClean="0">
                <a:solidFill>
                  <a:srgbClr val="0B49CB"/>
                </a:solidFill>
                <a:latin typeface="Time new roman"/>
              </a:rPr>
              <a:t>sites location makers on a global map</a:t>
            </a:r>
            <a:endParaRPr lang="en-US" dirty="0">
              <a:solidFill>
                <a:srgbClr val="0B49CB"/>
              </a:solidFill>
              <a:latin typeface="Time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5902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6576" y="1609860"/>
            <a:ext cx="2005031" cy="414499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7"/>
              </a:spcBef>
            </a:pPr>
            <a:r>
              <a:rPr sz="2638" spc="85" dirty="0">
                <a:latin typeface="Time new roman"/>
              </a:rPr>
              <a:t>Explanation:</a:t>
            </a:r>
            <a:endParaRPr sz="2638" dirty="0">
              <a:latin typeface="Time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5336" y="2163542"/>
            <a:ext cx="4836411" cy="4057471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281481" marR="3081" indent="-274166">
              <a:lnSpc>
                <a:spcPct val="110600"/>
              </a:lnSpc>
              <a:spcBef>
                <a:spcPts val="58"/>
              </a:spcBef>
              <a:buChar char="•"/>
              <a:tabLst>
                <a:tab pos="281481" algn="l"/>
              </a:tabLst>
            </a:pPr>
            <a:r>
              <a:rPr sz="2335" spc="39" dirty="0">
                <a:latin typeface="Arial MT"/>
                <a:cs typeface="Arial MT"/>
              </a:rPr>
              <a:t>From</a:t>
            </a:r>
            <a:r>
              <a:rPr sz="2335" spc="-12" dirty="0">
                <a:latin typeface="Arial MT"/>
                <a:cs typeface="Arial MT"/>
              </a:rPr>
              <a:t> </a:t>
            </a:r>
            <a:r>
              <a:rPr sz="2335" spc="106" dirty="0">
                <a:latin typeface="Arial MT"/>
                <a:cs typeface="Arial MT"/>
              </a:rPr>
              <a:t>the</a:t>
            </a:r>
            <a:r>
              <a:rPr sz="2335" spc="-12" dirty="0">
                <a:latin typeface="Arial MT"/>
                <a:cs typeface="Arial MT"/>
              </a:rPr>
              <a:t> </a:t>
            </a:r>
            <a:r>
              <a:rPr sz="2335" spc="100" dirty="0">
                <a:latin typeface="Arial MT"/>
                <a:cs typeface="Arial MT"/>
              </a:rPr>
              <a:t>colour</a:t>
            </a:r>
            <a:r>
              <a:rPr sz="2335" spc="100" dirty="0">
                <a:latin typeface="Arial MT"/>
                <a:cs typeface="Arial MT"/>
              </a:rPr>
              <a:t>-</a:t>
            </a:r>
            <a:r>
              <a:rPr sz="2335" spc="73" dirty="0">
                <a:latin typeface="Arial MT"/>
                <a:cs typeface="Arial MT"/>
              </a:rPr>
              <a:t>labeled</a:t>
            </a:r>
            <a:r>
              <a:rPr sz="2335" spc="-12" dirty="0">
                <a:latin typeface="Arial MT"/>
                <a:cs typeface="Arial MT"/>
              </a:rPr>
              <a:t> </a:t>
            </a:r>
            <a:r>
              <a:rPr sz="2335" spc="39" dirty="0">
                <a:latin typeface="Arial MT"/>
                <a:cs typeface="Arial MT"/>
              </a:rPr>
              <a:t>markers </a:t>
            </a:r>
            <a:r>
              <a:rPr sz="2335" spc="91" dirty="0">
                <a:latin typeface="Arial MT"/>
                <a:cs typeface="Arial MT"/>
              </a:rPr>
              <a:t>we</a:t>
            </a:r>
            <a:r>
              <a:rPr sz="2335" spc="-24" dirty="0">
                <a:latin typeface="Arial MT"/>
                <a:cs typeface="Arial MT"/>
              </a:rPr>
              <a:t> </a:t>
            </a:r>
            <a:r>
              <a:rPr sz="2335" spc="91" dirty="0">
                <a:latin typeface="Arial MT"/>
                <a:cs typeface="Arial MT"/>
              </a:rPr>
              <a:t>should</a:t>
            </a:r>
            <a:r>
              <a:rPr sz="2335" spc="-24" dirty="0">
                <a:latin typeface="Arial MT"/>
                <a:cs typeface="Arial MT"/>
              </a:rPr>
              <a:t> </a:t>
            </a:r>
            <a:r>
              <a:rPr sz="2335" spc="103" dirty="0">
                <a:latin typeface="Arial MT"/>
                <a:cs typeface="Arial MT"/>
              </a:rPr>
              <a:t>be</a:t>
            </a:r>
            <a:r>
              <a:rPr sz="2335" spc="-24" dirty="0">
                <a:latin typeface="Arial MT"/>
                <a:cs typeface="Arial MT"/>
              </a:rPr>
              <a:t> </a:t>
            </a:r>
            <a:r>
              <a:rPr sz="2335" spc="64" dirty="0">
                <a:latin typeface="Arial MT"/>
                <a:cs typeface="Arial MT"/>
              </a:rPr>
              <a:t>able</a:t>
            </a:r>
            <a:r>
              <a:rPr sz="2335" spc="-24" dirty="0">
                <a:latin typeface="Arial MT"/>
                <a:cs typeface="Arial MT"/>
              </a:rPr>
              <a:t> </a:t>
            </a:r>
            <a:r>
              <a:rPr sz="2335" spc="146" dirty="0">
                <a:latin typeface="Arial MT"/>
                <a:cs typeface="Arial MT"/>
              </a:rPr>
              <a:t>to</a:t>
            </a:r>
            <a:r>
              <a:rPr sz="2335" spc="-24" dirty="0">
                <a:latin typeface="Arial MT"/>
                <a:cs typeface="Arial MT"/>
              </a:rPr>
              <a:t> </a:t>
            </a:r>
            <a:r>
              <a:rPr sz="2335" spc="24" dirty="0">
                <a:latin typeface="Arial MT"/>
                <a:cs typeface="Arial MT"/>
              </a:rPr>
              <a:t>easily </a:t>
            </a:r>
            <a:r>
              <a:rPr sz="2335" spc="112" dirty="0">
                <a:latin typeface="Arial MT"/>
                <a:cs typeface="Arial MT"/>
              </a:rPr>
              <a:t>identify</a:t>
            </a:r>
            <a:r>
              <a:rPr sz="2335" spc="-24" dirty="0">
                <a:latin typeface="Arial MT"/>
                <a:cs typeface="Arial MT"/>
              </a:rPr>
              <a:t> </a:t>
            </a:r>
            <a:r>
              <a:rPr sz="2335" spc="130" dirty="0">
                <a:latin typeface="Arial MT"/>
                <a:cs typeface="Arial MT"/>
              </a:rPr>
              <a:t>which</a:t>
            </a:r>
            <a:r>
              <a:rPr sz="2335" spc="-24" dirty="0">
                <a:latin typeface="Arial MT"/>
                <a:cs typeface="Arial MT"/>
              </a:rPr>
              <a:t> </a:t>
            </a:r>
            <a:r>
              <a:rPr sz="2335" spc="91" dirty="0">
                <a:latin typeface="Arial MT"/>
                <a:cs typeface="Arial MT"/>
              </a:rPr>
              <a:t>launch</a:t>
            </a:r>
            <a:r>
              <a:rPr sz="2335" spc="-24" dirty="0">
                <a:latin typeface="Arial MT"/>
                <a:cs typeface="Arial MT"/>
              </a:rPr>
              <a:t> </a:t>
            </a:r>
            <a:r>
              <a:rPr sz="2335" spc="42" dirty="0">
                <a:latin typeface="Arial MT"/>
                <a:cs typeface="Arial MT"/>
              </a:rPr>
              <a:t>sites</a:t>
            </a:r>
            <a:r>
              <a:rPr sz="2335" spc="-24" dirty="0">
                <a:latin typeface="Arial MT"/>
                <a:cs typeface="Arial MT"/>
              </a:rPr>
              <a:t> </a:t>
            </a:r>
            <a:r>
              <a:rPr sz="2335" spc="18" dirty="0">
                <a:latin typeface="Arial MT"/>
                <a:cs typeface="Arial MT"/>
              </a:rPr>
              <a:t>have </a:t>
            </a:r>
            <a:r>
              <a:rPr sz="2335" spc="64" dirty="0">
                <a:latin typeface="Arial MT"/>
                <a:cs typeface="Arial MT"/>
              </a:rPr>
              <a:t>relatively</a:t>
            </a:r>
            <a:r>
              <a:rPr sz="2335" spc="-24" dirty="0">
                <a:latin typeface="Arial MT"/>
                <a:cs typeface="Arial MT"/>
              </a:rPr>
              <a:t> </a:t>
            </a:r>
            <a:r>
              <a:rPr sz="2335" spc="109" dirty="0">
                <a:latin typeface="Arial MT"/>
                <a:cs typeface="Arial MT"/>
              </a:rPr>
              <a:t>high</a:t>
            </a:r>
            <a:r>
              <a:rPr sz="2335" spc="-24" dirty="0">
                <a:latin typeface="Arial MT"/>
                <a:cs typeface="Arial MT"/>
              </a:rPr>
              <a:t> </a:t>
            </a:r>
            <a:r>
              <a:rPr sz="2335" spc="49" dirty="0">
                <a:latin typeface="Arial MT"/>
                <a:cs typeface="Arial MT"/>
              </a:rPr>
              <a:t>success</a:t>
            </a:r>
            <a:r>
              <a:rPr sz="2335" spc="-21" dirty="0">
                <a:latin typeface="Arial MT"/>
                <a:cs typeface="Arial MT"/>
              </a:rPr>
              <a:t> </a:t>
            </a:r>
            <a:r>
              <a:rPr sz="2335" spc="36" dirty="0">
                <a:latin typeface="Arial MT"/>
                <a:cs typeface="Arial MT"/>
              </a:rPr>
              <a:t>rates.</a:t>
            </a:r>
            <a:endParaRPr sz="2335" dirty="0">
              <a:latin typeface="Arial MT"/>
              <a:cs typeface="Arial MT"/>
            </a:endParaRPr>
          </a:p>
          <a:p>
            <a:pPr marL="560653" marR="555262" lvl="1" indent="-274166">
              <a:lnSpc>
                <a:spcPct val="110600"/>
              </a:lnSpc>
              <a:spcBef>
                <a:spcPts val="1176"/>
              </a:spcBef>
              <a:buClr>
                <a:srgbClr val="FFFFFF"/>
              </a:buClr>
              <a:buChar char="-"/>
              <a:tabLst>
                <a:tab pos="560653" algn="l"/>
              </a:tabLst>
            </a:pPr>
            <a:r>
              <a:rPr sz="2335" spc="39" dirty="0">
                <a:solidFill>
                  <a:srgbClr val="1DB100"/>
                </a:solidFill>
                <a:latin typeface="Arial MT"/>
                <a:cs typeface="Arial MT"/>
              </a:rPr>
              <a:t>Green</a:t>
            </a:r>
            <a:r>
              <a:rPr sz="2335" spc="-24" dirty="0">
                <a:solidFill>
                  <a:srgbClr val="1DB100"/>
                </a:solidFill>
                <a:latin typeface="Arial MT"/>
                <a:cs typeface="Arial MT"/>
              </a:rPr>
              <a:t> </a:t>
            </a:r>
            <a:r>
              <a:rPr sz="2335" spc="36" dirty="0">
                <a:solidFill>
                  <a:srgbClr val="1DB100"/>
                </a:solidFill>
                <a:latin typeface="Arial MT"/>
                <a:cs typeface="Arial MT"/>
              </a:rPr>
              <a:t>Marker</a:t>
            </a:r>
            <a:r>
              <a:rPr sz="2335" spc="-21" dirty="0">
                <a:solidFill>
                  <a:srgbClr val="1DB100"/>
                </a:solidFill>
                <a:latin typeface="Arial MT"/>
                <a:cs typeface="Arial MT"/>
              </a:rPr>
              <a:t> </a:t>
            </a:r>
            <a:r>
              <a:rPr sz="2335" spc="-233" dirty="0">
                <a:latin typeface="Arial MT"/>
                <a:cs typeface="Arial MT"/>
              </a:rPr>
              <a:t>=</a:t>
            </a:r>
            <a:r>
              <a:rPr sz="2335" spc="-21" dirty="0">
                <a:latin typeface="Arial MT"/>
                <a:cs typeface="Arial MT"/>
              </a:rPr>
              <a:t> </a:t>
            </a:r>
            <a:r>
              <a:rPr sz="2335" spc="52" dirty="0">
                <a:latin typeface="Arial MT"/>
                <a:cs typeface="Arial MT"/>
              </a:rPr>
              <a:t>Successful </a:t>
            </a:r>
            <a:r>
              <a:rPr sz="2335" spc="58" dirty="0">
                <a:latin typeface="Arial MT"/>
                <a:cs typeface="Arial MT"/>
              </a:rPr>
              <a:t>Launch</a:t>
            </a:r>
            <a:endParaRPr sz="2335" dirty="0">
              <a:latin typeface="Arial MT"/>
              <a:cs typeface="Arial MT"/>
            </a:endParaRPr>
          </a:p>
          <a:p>
            <a:pPr marL="560653" lvl="1" indent="-273780">
              <a:spcBef>
                <a:spcPts val="1474"/>
              </a:spcBef>
              <a:buClr>
                <a:srgbClr val="FFFFFF"/>
              </a:buClr>
              <a:buChar char="-"/>
              <a:tabLst>
                <a:tab pos="560653" algn="l"/>
              </a:tabLst>
            </a:pPr>
            <a:r>
              <a:rPr sz="2335" dirty="0">
                <a:solidFill>
                  <a:srgbClr val="EE220D"/>
                </a:solidFill>
                <a:latin typeface="Arial MT"/>
                <a:cs typeface="Arial MT"/>
              </a:rPr>
              <a:t>Red </a:t>
            </a:r>
            <a:r>
              <a:rPr sz="2335" spc="36" dirty="0">
                <a:solidFill>
                  <a:srgbClr val="EE220D"/>
                </a:solidFill>
                <a:latin typeface="Arial MT"/>
                <a:cs typeface="Arial MT"/>
              </a:rPr>
              <a:t>Marker</a:t>
            </a:r>
            <a:r>
              <a:rPr sz="2335" spc="3" dirty="0">
                <a:solidFill>
                  <a:srgbClr val="EE220D"/>
                </a:solidFill>
                <a:latin typeface="Arial MT"/>
                <a:cs typeface="Arial MT"/>
              </a:rPr>
              <a:t> </a:t>
            </a:r>
            <a:r>
              <a:rPr sz="2335" spc="-233" dirty="0">
                <a:latin typeface="Arial MT"/>
                <a:cs typeface="Arial MT"/>
              </a:rPr>
              <a:t>=</a:t>
            </a:r>
            <a:r>
              <a:rPr sz="2335" spc="6" dirty="0">
                <a:latin typeface="Arial MT"/>
                <a:cs typeface="Arial MT"/>
              </a:rPr>
              <a:t> </a:t>
            </a:r>
            <a:r>
              <a:rPr sz="2335" dirty="0">
                <a:latin typeface="Arial MT"/>
                <a:cs typeface="Arial MT"/>
              </a:rPr>
              <a:t>Failed </a:t>
            </a:r>
            <a:r>
              <a:rPr sz="2335" spc="58" dirty="0">
                <a:latin typeface="Arial MT"/>
                <a:cs typeface="Arial MT"/>
              </a:rPr>
              <a:t>Launch</a:t>
            </a:r>
            <a:endParaRPr sz="2335" dirty="0">
              <a:latin typeface="Arial MT"/>
              <a:cs typeface="Arial MT"/>
            </a:endParaRPr>
          </a:p>
          <a:p>
            <a:pPr marL="281481" marR="333080" indent="-274166">
              <a:lnSpc>
                <a:spcPct val="110600"/>
              </a:lnSpc>
              <a:spcBef>
                <a:spcPts val="1179"/>
              </a:spcBef>
              <a:buChar char="•"/>
              <a:tabLst>
                <a:tab pos="281481" algn="l"/>
              </a:tabLst>
            </a:pPr>
            <a:r>
              <a:rPr sz="2335" spc="64" dirty="0">
                <a:latin typeface="Arial MT"/>
                <a:cs typeface="Arial MT"/>
              </a:rPr>
              <a:t>Launch</a:t>
            </a:r>
            <a:r>
              <a:rPr sz="2335" spc="-30" dirty="0">
                <a:latin typeface="Arial MT"/>
                <a:cs typeface="Arial MT"/>
              </a:rPr>
              <a:t> </a:t>
            </a:r>
            <a:r>
              <a:rPr sz="2335" spc="49" dirty="0">
                <a:latin typeface="Arial MT"/>
                <a:cs typeface="Arial MT"/>
              </a:rPr>
              <a:t>Site</a:t>
            </a:r>
            <a:r>
              <a:rPr sz="2335" spc="-30" dirty="0">
                <a:latin typeface="Arial MT"/>
                <a:cs typeface="Arial MT"/>
              </a:rPr>
              <a:t> </a:t>
            </a:r>
            <a:r>
              <a:rPr sz="2335" spc="-52" dirty="0">
                <a:latin typeface="Arial MT"/>
                <a:cs typeface="Arial MT"/>
              </a:rPr>
              <a:t>KSC</a:t>
            </a:r>
            <a:r>
              <a:rPr sz="2335" spc="-27" dirty="0">
                <a:latin typeface="Arial MT"/>
                <a:cs typeface="Arial MT"/>
              </a:rPr>
              <a:t> </a:t>
            </a:r>
            <a:r>
              <a:rPr sz="2335" spc="-49" dirty="0">
                <a:solidFill>
                  <a:srgbClr val="FFFFFF"/>
                </a:solidFill>
                <a:latin typeface="Arial MT"/>
                <a:cs typeface="Arial MT"/>
              </a:rPr>
              <a:t>LC-</a:t>
            </a:r>
            <a:r>
              <a:rPr sz="2335" spc="94" dirty="0">
                <a:solidFill>
                  <a:srgbClr val="FFFFFF"/>
                </a:solidFill>
                <a:latin typeface="Arial MT"/>
                <a:cs typeface="Arial MT"/>
              </a:rPr>
              <a:t>39A</a:t>
            </a:r>
            <a:r>
              <a:rPr sz="2335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35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2335" spc="-30" dirty="0">
                <a:solidFill>
                  <a:srgbClr val="FFFFFF"/>
                </a:solidFill>
                <a:latin typeface="Arial MT"/>
                <a:cs typeface="Arial MT"/>
              </a:rPr>
              <a:t> a </a:t>
            </a:r>
            <a:r>
              <a:rPr sz="2335" spc="61" dirty="0">
                <a:solidFill>
                  <a:srgbClr val="FFFFFF"/>
                </a:solidFill>
                <a:latin typeface="Arial MT"/>
                <a:cs typeface="Arial MT"/>
              </a:rPr>
              <a:t>very</a:t>
            </a:r>
            <a:r>
              <a:rPr sz="2335" spc="-18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35" spc="109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2335" spc="-18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35" spc="33" dirty="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sz="2335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35" spc="-6" dirty="0">
                <a:solidFill>
                  <a:srgbClr val="FFFFFF"/>
                </a:solidFill>
                <a:latin typeface="Arial MT"/>
                <a:cs typeface="Arial MT"/>
              </a:rPr>
              <a:t>Rate.</a:t>
            </a:r>
            <a:endParaRPr sz="2335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6552" y="1524125"/>
            <a:ext cx="4761337" cy="46986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Time new roman"/>
              </a:rPr>
              <a:t>Color – labeled launch records on the map</a:t>
            </a:r>
            <a:endParaRPr lang="en-US" dirty="0">
              <a:solidFill>
                <a:srgbClr val="0B49CB"/>
              </a:solidFill>
              <a:latin typeface="Time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5355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2150258"/>
            <a:ext cx="4012373" cy="4017419"/>
          </a:xfrm>
          <a:prstGeom prst="rect">
            <a:avLst/>
          </a:prstGeom>
        </p:spPr>
        <p:txBody>
          <a:bodyPr vert="horz" wrap="square" lIns="0" tIns="135927" rIns="0" bIns="0" rtlCol="0">
            <a:spAutoFit/>
          </a:bodyPr>
          <a:lstStyle/>
          <a:p>
            <a:pPr marL="7701">
              <a:spcBef>
                <a:spcPts val="1070"/>
              </a:spcBef>
            </a:pPr>
            <a:r>
              <a:rPr sz="1546" spc="52" dirty="0">
                <a:latin typeface="Arial MT"/>
                <a:cs typeface="Arial MT"/>
              </a:rPr>
              <a:t>Explanation:</a:t>
            </a:r>
            <a:endParaRPr sz="1546" dirty="0">
              <a:latin typeface="Arial MT"/>
              <a:cs typeface="Arial MT"/>
            </a:endParaRPr>
          </a:p>
          <a:p>
            <a:pPr marL="728156" marR="3081" indent="-162112">
              <a:lnSpc>
                <a:spcPct val="110500"/>
              </a:lnSpc>
              <a:spcBef>
                <a:spcPts val="706"/>
              </a:spcBef>
              <a:buChar char="•"/>
              <a:tabLst>
                <a:tab pos="728156" algn="l"/>
              </a:tabLst>
            </a:pPr>
            <a:r>
              <a:rPr sz="1395" dirty="0">
                <a:latin typeface="Arial MT"/>
                <a:cs typeface="Arial MT"/>
              </a:rPr>
              <a:t>From</a:t>
            </a:r>
            <a:r>
              <a:rPr sz="1395" spc="18" dirty="0">
                <a:latin typeface="Arial MT"/>
                <a:cs typeface="Arial MT"/>
              </a:rPr>
              <a:t> </a:t>
            </a:r>
            <a:r>
              <a:rPr sz="1395" spc="58" dirty="0">
                <a:latin typeface="Arial MT"/>
                <a:cs typeface="Arial MT"/>
              </a:rPr>
              <a:t>the</a:t>
            </a:r>
            <a:r>
              <a:rPr sz="1395" spc="21" dirty="0">
                <a:latin typeface="Arial MT"/>
                <a:cs typeface="Arial MT"/>
              </a:rPr>
              <a:t> </a:t>
            </a:r>
            <a:r>
              <a:rPr sz="1395" dirty="0">
                <a:latin typeface="Arial MT"/>
                <a:cs typeface="Arial MT"/>
              </a:rPr>
              <a:t>visual</a:t>
            </a:r>
            <a:r>
              <a:rPr sz="1395" spc="21" dirty="0">
                <a:latin typeface="Arial MT"/>
                <a:cs typeface="Arial MT"/>
              </a:rPr>
              <a:t> </a:t>
            </a:r>
            <a:r>
              <a:rPr sz="1395" dirty="0">
                <a:latin typeface="Arial MT"/>
                <a:cs typeface="Arial MT"/>
              </a:rPr>
              <a:t>analysis</a:t>
            </a:r>
            <a:r>
              <a:rPr sz="1395" spc="21" dirty="0">
                <a:latin typeface="Arial MT"/>
                <a:cs typeface="Arial MT"/>
              </a:rPr>
              <a:t> </a:t>
            </a:r>
            <a:r>
              <a:rPr sz="1395" spc="79" dirty="0">
                <a:latin typeface="Arial MT"/>
                <a:cs typeface="Arial MT"/>
              </a:rPr>
              <a:t>of</a:t>
            </a:r>
            <a:r>
              <a:rPr sz="1395" spc="21" dirty="0">
                <a:latin typeface="Arial MT"/>
                <a:cs typeface="Arial MT"/>
              </a:rPr>
              <a:t> </a:t>
            </a:r>
            <a:r>
              <a:rPr sz="1395" spc="58" dirty="0">
                <a:latin typeface="Arial MT"/>
                <a:cs typeface="Arial MT"/>
              </a:rPr>
              <a:t>the</a:t>
            </a:r>
            <a:r>
              <a:rPr sz="1395" spc="21" dirty="0">
                <a:latin typeface="Arial MT"/>
                <a:cs typeface="Arial MT"/>
              </a:rPr>
              <a:t> </a:t>
            </a:r>
            <a:r>
              <a:rPr sz="1395" spc="39" dirty="0">
                <a:latin typeface="Arial MT"/>
                <a:cs typeface="Arial MT"/>
              </a:rPr>
              <a:t>launch </a:t>
            </a:r>
            <a:r>
              <a:rPr sz="1395" spc="30" dirty="0">
                <a:latin typeface="Arial MT"/>
                <a:cs typeface="Arial MT"/>
              </a:rPr>
              <a:t>site</a:t>
            </a:r>
            <a:r>
              <a:rPr sz="1395" spc="-18" dirty="0">
                <a:latin typeface="Arial MT"/>
                <a:cs typeface="Arial MT"/>
              </a:rPr>
              <a:t> </a:t>
            </a:r>
            <a:r>
              <a:rPr sz="1395" spc="-61" dirty="0">
                <a:latin typeface="Arial MT"/>
                <a:cs typeface="Arial MT"/>
              </a:rPr>
              <a:t>KSC</a:t>
            </a:r>
            <a:r>
              <a:rPr sz="1395" spc="-18" dirty="0">
                <a:latin typeface="Arial MT"/>
                <a:cs typeface="Arial MT"/>
              </a:rPr>
              <a:t> </a:t>
            </a:r>
            <a:r>
              <a:rPr sz="1395" spc="-39" dirty="0">
                <a:latin typeface="Arial MT"/>
                <a:cs typeface="Arial MT"/>
              </a:rPr>
              <a:t>LC-</a:t>
            </a:r>
            <a:r>
              <a:rPr sz="1395" spc="49" dirty="0">
                <a:latin typeface="Arial MT"/>
                <a:cs typeface="Arial MT"/>
              </a:rPr>
              <a:t>39A</a:t>
            </a:r>
            <a:r>
              <a:rPr sz="1395" spc="-15" dirty="0">
                <a:latin typeface="Arial MT"/>
                <a:cs typeface="Arial MT"/>
              </a:rPr>
              <a:t> </a:t>
            </a:r>
            <a:r>
              <a:rPr sz="1395" spc="45" dirty="0">
                <a:latin typeface="Arial MT"/>
                <a:cs typeface="Arial MT"/>
              </a:rPr>
              <a:t>we</a:t>
            </a:r>
            <a:r>
              <a:rPr sz="1395" spc="-18" dirty="0">
                <a:latin typeface="Arial MT"/>
                <a:cs typeface="Arial MT"/>
              </a:rPr>
              <a:t> </a:t>
            </a:r>
            <a:r>
              <a:rPr sz="1395" spc="36" dirty="0">
                <a:latin typeface="Arial MT"/>
                <a:cs typeface="Arial MT"/>
              </a:rPr>
              <a:t>can</a:t>
            </a:r>
            <a:r>
              <a:rPr sz="1395" spc="-18" dirty="0">
                <a:latin typeface="Arial MT"/>
                <a:cs typeface="Arial MT"/>
              </a:rPr>
              <a:t> </a:t>
            </a:r>
            <a:r>
              <a:rPr sz="1395" spc="36" dirty="0">
                <a:latin typeface="Arial MT"/>
                <a:cs typeface="Arial MT"/>
              </a:rPr>
              <a:t>clearly</a:t>
            </a:r>
            <a:r>
              <a:rPr sz="1395" spc="-15" dirty="0">
                <a:latin typeface="Arial MT"/>
                <a:cs typeface="Arial MT"/>
              </a:rPr>
              <a:t> </a:t>
            </a:r>
            <a:r>
              <a:rPr sz="1395" dirty="0">
                <a:latin typeface="Arial MT"/>
                <a:cs typeface="Arial MT"/>
              </a:rPr>
              <a:t>see</a:t>
            </a:r>
            <a:r>
              <a:rPr sz="1395" spc="-18" dirty="0">
                <a:latin typeface="Arial MT"/>
                <a:cs typeface="Arial MT"/>
              </a:rPr>
              <a:t> </a:t>
            </a:r>
            <a:r>
              <a:rPr sz="1395" spc="45" dirty="0">
                <a:latin typeface="Arial MT"/>
                <a:cs typeface="Arial MT"/>
              </a:rPr>
              <a:t>that </a:t>
            </a:r>
            <a:r>
              <a:rPr sz="1395" spc="73" dirty="0">
                <a:latin typeface="Arial MT"/>
                <a:cs typeface="Arial MT"/>
              </a:rPr>
              <a:t>it</a:t>
            </a:r>
            <a:r>
              <a:rPr sz="1395" spc="-21" dirty="0">
                <a:latin typeface="Arial MT"/>
                <a:cs typeface="Arial MT"/>
              </a:rPr>
              <a:t> </a:t>
            </a:r>
            <a:r>
              <a:rPr sz="1395" spc="-15" dirty="0">
                <a:latin typeface="Arial MT"/>
                <a:cs typeface="Arial MT"/>
              </a:rPr>
              <a:t>is:</a:t>
            </a:r>
            <a:endParaRPr sz="1395" dirty="0">
              <a:latin typeface="Arial MT"/>
              <a:cs typeface="Arial MT"/>
            </a:endParaRPr>
          </a:p>
          <a:p>
            <a:pPr marL="1007712" lvl="1" indent="-162112">
              <a:spcBef>
                <a:spcPts val="870"/>
              </a:spcBef>
              <a:buChar char="-"/>
              <a:tabLst>
                <a:tab pos="1007712" algn="l"/>
              </a:tabLst>
            </a:pPr>
            <a:r>
              <a:rPr sz="1395" spc="30" dirty="0">
                <a:latin typeface="Arial MT"/>
                <a:cs typeface="Arial MT"/>
              </a:rPr>
              <a:t>relative</a:t>
            </a:r>
            <a:r>
              <a:rPr sz="1395" spc="15" dirty="0">
                <a:latin typeface="Arial MT"/>
                <a:cs typeface="Arial MT"/>
              </a:rPr>
              <a:t> </a:t>
            </a:r>
            <a:r>
              <a:rPr sz="1395" spc="36" dirty="0">
                <a:latin typeface="Arial MT"/>
                <a:cs typeface="Arial MT"/>
              </a:rPr>
              <a:t>close</a:t>
            </a:r>
            <a:r>
              <a:rPr sz="1395" spc="15" dirty="0">
                <a:latin typeface="Arial MT"/>
                <a:cs typeface="Arial MT"/>
              </a:rPr>
              <a:t> </a:t>
            </a:r>
            <a:r>
              <a:rPr sz="1395" spc="85" dirty="0">
                <a:latin typeface="Arial MT"/>
                <a:cs typeface="Arial MT"/>
              </a:rPr>
              <a:t>to</a:t>
            </a:r>
            <a:r>
              <a:rPr sz="1395" spc="18" dirty="0">
                <a:latin typeface="Arial MT"/>
                <a:cs typeface="Arial MT"/>
              </a:rPr>
              <a:t> </a:t>
            </a:r>
            <a:r>
              <a:rPr sz="1395" dirty="0">
                <a:latin typeface="Arial MT"/>
                <a:cs typeface="Arial MT"/>
              </a:rPr>
              <a:t>railway</a:t>
            </a:r>
            <a:r>
              <a:rPr sz="1395" spc="15" dirty="0">
                <a:latin typeface="Arial MT"/>
                <a:cs typeface="Arial MT"/>
              </a:rPr>
              <a:t> </a:t>
            </a:r>
            <a:r>
              <a:rPr sz="1395" spc="-30" dirty="0">
                <a:latin typeface="Arial MT"/>
                <a:cs typeface="Arial MT"/>
              </a:rPr>
              <a:t>(15.23</a:t>
            </a:r>
            <a:r>
              <a:rPr sz="1395" spc="15" dirty="0">
                <a:latin typeface="Arial MT"/>
                <a:cs typeface="Arial MT"/>
              </a:rPr>
              <a:t> km)</a:t>
            </a:r>
            <a:endParaRPr sz="1395" dirty="0">
              <a:latin typeface="Arial MT"/>
              <a:cs typeface="Arial MT"/>
            </a:endParaRPr>
          </a:p>
          <a:p>
            <a:pPr marL="1007712" lvl="1" indent="-162112">
              <a:spcBef>
                <a:spcPts val="873"/>
              </a:spcBef>
              <a:buChar char="-"/>
              <a:tabLst>
                <a:tab pos="1007712" algn="l"/>
              </a:tabLst>
            </a:pPr>
            <a:r>
              <a:rPr sz="1395" spc="30" dirty="0">
                <a:latin typeface="Arial MT"/>
                <a:cs typeface="Arial MT"/>
              </a:rPr>
              <a:t>relative</a:t>
            </a:r>
            <a:r>
              <a:rPr sz="1395" spc="12" dirty="0">
                <a:latin typeface="Arial MT"/>
                <a:cs typeface="Arial MT"/>
              </a:rPr>
              <a:t> </a:t>
            </a:r>
            <a:r>
              <a:rPr sz="1395" spc="36" dirty="0">
                <a:latin typeface="Arial MT"/>
                <a:cs typeface="Arial MT"/>
              </a:rPr>
              <a:t>close</a:t>
            </a:r>
            <a:r>
              <a:rPr sz="1395" spc="15" dirty="0">
                <a:latin typeface="Arial MT"/>
                <a:cs typeface="Arial MT"/>
              </a:rPr>
              <a:t> </a:t>
            </a:r>
            <a:r>
              <a:rPr sz="1395" spc="85" dirty="0">
                <a:latin typeface="Arial MT"/>
                <a:cs typeface="Arial MT"/>
              </a:rPr>
              <a:t>to</a:t>
            </a:r>
            <a:r>
              <a:rPr sz="1395" spc="15" dirty="0">
                <a:latin typeface="Arial MT"/>
                <a:cs typeface="Arial MT"/>
              </a:rPr>
              <a:t> </a:t>
            </a:r>
            <a:r>
              <a:rPr sz="1395" spc="39" dirty="0">
                <a:latin typeface="Arial MT"/>
                <a:cs typeface="Arial MT"/>
              </a:rPr>
              <a:t>highway</a:t>
            </a:r>
            <a:r>
              <a:rPr sz="1395" spc="15" dirty="0">
                <a:latin typeface="Arial MT"/>
                <a:cs typeface="Arial MT"/>
              </a:rPr>
              <a:t> </a:t>
            </a:r>
            <a:r>
              <a:rPr sz="1395" dirty="0">
                <a:latin typeface="Arial MT"/>
                <a:cs typeface="Arial MT"/>
              </a:rPr>
              <a:t>(20.28</a:t>
            </a:r>
            <a:r>
              <a:rPr sz="1395" spc="12" dirty="0">
                <a:latin typeface="Arial MT"/>
                <a:cs typeface="Arial MT"/>
              </a:rPr>
              <a:t> </a:t>
            </a:r>
            <a:r>
              <a:rPr sz="1395" spc="15" dirty="0">
                <a:latin typeface="Arial MT"/>
                <a:cs typeface="Arial MT"/>
              </a:rPr>
              <a:t>km)</a:t>
            </a:r>
            <a:endParaRPr sz="1395" dirty="0">
              <a:latin typeface="Arial MT"/>
              <a:cs typeface="Arial MT"/>
            </a:endParaRPr>
          </a:p>
          <a:p>
            <a:pPr marL="1007712" lvl="1" indent="-162112">
              <a:spcBef>
                <a:spcPts val="873"/>
              </a:spcBef>
              <a:buChar char="-"/>
              <a:tabLst>
                <a:tab pos="1007712" algn="l"/>
              </a:tabLst>
            </a:pPr>
            <a:r>
              <a:rPr sz="1395" spc="30" dirty="0">
                <a:latin typeface="Arial MT"/>
                <a:cs typeface="Arial MT"/>
              </a:rPr>
              <a:t>relative</a:t>
            </a:r>
            <a:r>
              <a:rPr sz="1395" spc="-24" dirty="0">
                <a:latin typeface="Arial MT"/>
                <a:cs typeface="Arial MT"/>
              </a:rPr>
              <a:t> </a:t>
            </a:r>
            <a:r>
              <a:rPr sz="1395" spc="36" dirty="0">
                <a:latin typeface="Arial MT"/>
                <a:cs typeface="Arial MT"/>
              </a:rPr>
              <a:t>close</a:t>
            </a:r>
            <a:r>
              <a:rPr sz="1395" spc="-21" dirty="0">
                <a:latin typeface="Arial MT"/>
                <a:cs typeface="Arial MT"/>
              </a:rPr>
              <a:t> </a:t>
            </a:r>
            <a:r>
              <a:rPr sz="1395" spc="85" dirty="0">
                <a:latin typeface="Arial MT"/>
                <a:cs typeface="Arial MT"/>
              </a:rPr>
              <a:t>to</a:t>
            </a:r>
            <a:r>
              <a:rPr sz="1395" spc="-21" dirty="0">
                <a:latin typeface="Arial MT"/>
                <a:cs typeface="Arial MT"/>
              </a:rPr>
              <a:t> </a:t>
            </a:r>
            <a:r>
              <a:rPr sz="1395" spc="42" dirty="0">
                <a:latin typeface="Arial MT"/>
                <a:cs typeface="Arial MT"/>
              </a:rPr>
              <a:t>coastline</a:t>
            </a:r>
            <a:r>
              <a:rPr sz="1395" spc="-24" dirty="0">
                <a:latin typeface="Arial MT"/>
                <a:cs typeface="Arial MT"/>
              </a:rPr>
              <a:t> </a:t>
            </a:r>
            <a:r>
              <a:rPr sz="1395" spc="-6" dirty="0">
                <a:latin typeface="Arial MT"/>
                <a:cs typeface="Arial MT"/>
              </a:rPr>
              <a:t>(14.99</a:t>
            </a:r>
            <a:r>
              <a:rPr sz="1395" spc="-21" dirty="0">
                <a:latin typeface="Arial MT"/>
                <a:cs typeface="Arial MT"/>
              </a:rPr>
              <a:t> </a:t>
            </a:r>
            <a:r>
              <a:rPr sz="1395" spc="15" dirty="0">
                <a:latin typeface="Arial MT"/>
                <a:cs typeface="Arial MT"/>
              </a:rPr>
              <a:t>km)</a:t>
            </a:r>
            <a:endParaRPr sz="1395" dirty="0">
              <a:latin typeface="Arial MT"/>
              <a:cs typeface="Arial MT"/>
            </a:endParaRPr>
          </a:p>
          <a:p>
            <a:pPr marL="728156" marR="438203" indent="-162112">
              <a:lnSpc>
                <a:spcPct val="110500"/>
              </a:lnSpc>
              <a:spcBef>
                <a:spcPts val="694"/>
              </a:spcBef>
              <a:buChar char="•"/>
              <a:tabLst>
                <a:tab pos="728156" algn="l"/>
              </a:tabLst>
            </a:pPr>
            <a:r>
              <a:rPr sz="1395" dirty="0">
                <a:latin typeface="Arial MT"/>
                <a:cs typeface="Arial MT"/>
              </a:rPr>
              <a:t>Also</a:t>
            </a:r>
            <a:r>
              <a:rPr sz="1395" spc="-3" dirty="0">
                <a:latin typeface="Arial MT"/>
                <a:cs typeface="Arial MT"/>
              </a:rPr>
              <a:t> </a:t>
            </a:r>
            <a:r>
              <a:rPr sz="1395" spc="58" dirty="0">
                <a:latin typeface="Arial MT"/>
                <a:cs typeface="Arial MT"/>
              </a:rPr>
              <a:t>the</a:t>
            </a:r>
            <a:r>
              <a:rPr sz="1395" spc="-3" dirty="0">
                <a:latin typeface="Arial MT"/>
                <a:cs typeface="Arial MT"/>
              </a:rPr>
              <a:t> </a:t>
            </a:r>
            <a:r>
              <a:rPr sz="1395" spc="45" dirty="0">
                <a:latin typeface="Arial MT"/>
                <a:cs typeface="Arial MT"/>
              </a:rPr>
              <a:t>launch</a:t>
            </a:r>
            <a:r>
              <a:rPr sz="1395" dirty="0">
                <a:latin typeface="Arial MT"/>
                <a:cs typeface="Arial MT"/>
              </a:rPr>
              <a:t> </a:t>
            </a:r>
            <a:r>
              <a:rPr sz="1395" spc="30" dirty="0">
                <a:latin typeface="Arial MT"/>
                <a:cs typeface="Arial MT"/>
              </a:rPr>
              <a:t>site</a:t>
            </a:r>
            <a:r>
              <a:rPr sz="1395" spc="-3" dirty="0">
                <a:latin typeface="Arial MT"/>
                <a:cs typeface="Arial MT"/>
              </a:rPr>
              <a:t> </a:t>
            </a:r>
            <a:r>
              <a:rPr sz="1395" spc="-61" dirty="0">
                <a:latin typeface="Arial MT"/>
                <a:cs typeface="Arial MT"/>
              </a:rPr>
              <a:t>KSC</a:t>
            </a:r>
            <a:r>
              <a:rPr sz="1395" dirty="0">
                <a:latin typeface="Arial MT"/>
                <a:cs typeface="Arial MT"/>
              </a:rPr>
              <a:t> </a:t>
            </a:r>
            <a:r>
              <a:rPr sz="1395" spc="-39" dirty="0">
                <a:latin typeface="Arial MT"/>
                <a:cs typeface="Arial MT"/>
              </a:rPr>
              <a:t>LC-</a:t>
            </a:r>
            <a:r>
              <a:rPr sz="1395" spc="49" dirty="0">
                <a:latin typeface="Arial MT"/>
                <a:cs typeface="Arial MT"/>
              </a:rPr>
              <a:t>39A</a:t>
            </a:r>
            <a:r>
              <a:rPr sz="1395" spc="-3" dirty="0">
                <a:latin typeface="Arial MT"/>
                <a:cs typeface="Arial MT"/>
              </a:rPr>
              <a:t> </a:t>
            </a:r>
            <a:r>
              <a:rPr sz="1395" spc="-15" dirty="0">
                <a:latin typeface="Arial MT"/>
                <a:cs typeface="Arial MT"/>
              </a:rPr>
              <a:t>is </a:t>
            </a:r>
            <a:r>
              <a:rPr sz="1395" spc="30" dirty="0">
                <a:latin typeface="Arial MT"/>
                <a:cs typeface="Arial MT"/>
              </a:rPr>
              <a:t>relative</a:t>
            </a:r>
            <a:r>
              <a:rPr sz="1395" spc="-15" dirty="0">
                <a:latin typeface="Arial MT"/>
                <a:cs typeface="Arial MT"/>
              </a:rPr>
              <a:t> </a:t>
            </a:r>
            <a:r>
              <a:rPr sz="1395" spc="36" dirty="0">
                <a:latin typeface="Arial MT"/>
                <a:cs typeface="Arial MT"/>
              </a:rPr>
              <a:t>close</a:t>
            </a:r>
            <a:r>
              <a:rPr sz="1395" spc="-12" dirty="0">
                <a:latin typeface="Arial MT"/>
                <a:cs typeface="Arial MT"/>
              </a:rPr>
              <a:t> </a:t>
            </a:r>
            <a:r>
              <a:rPr sz="1395" spc="85" dirty="0">
                <a:latin typeface="Arial MT"/>
                <a:cs typeface="Arial MT"/>
              </a:rPr>
              <a:t>to</a:t>
            </a:r>
            <a:r>
              <a:rPr sz="1395" spc="-15" dirty="0">
                <a:latin typeface="Arial MT"/>
                <a:cs typeface="Arial MT"/>
              </a:rPr>
              <a:t> </a:t>
            </a:r>
            <a:r>
              <a:rPr sz="1395" spc="36" dirty="0">
                <a:latin typeface="Arial MT"/>
                <a:cs typeface="Arial MT"/>
              </a:rPr>
              <a:t>its</a:t>
            </a:r>
            <a:r>
              <a:rPr sz="1395" spc="-12" dirty="0">
                <a:latin typeface="Arial MT"/>
                <a:cs typeface="Arial MT"/>
              </a:rPr>
              <a:t> </a:t>
            </a:r>
            <a:r>
              <a:rPr sz="1395" spc="39" dirty="0">
                <a:latin typeface="Arial MT"/>
                <a:cs typeface="Arial MT"/>
              </a:rPr>
              <a:t>closest</a:t>
            </a:r>
            <a:r>
              <a:rPr sz="1395" spc="-15" dirty="0">
                <a:latin typeface="Arial MT"/>
                <a:cs typeface="Arial MT"/>
              </a:rPr>
              <a:t> </a:t>
            </a:r>
            <a:r>
              <a:rPr sz="1395" spc="55" dirty="0">
                <a:latin typeface="Arial MT"/>
                <a:cs typeface="Arial MT"/>
              </a:rPr>
              <a:t>city </a:t>
            </a:r>
            <a:r>
              <a:rPr sz="1395" dirty="0">
                <a:latin typeface="Arial MT"/>
                <a:cs typeface="Arial MT"/>
              </a:rPr>
              <a:t>Titusville</a:t>
            </a:r>
            <a:r>
              <a:rPr sz="1395" spc="91" dirty="0">
                <a:latin typeface="Arial MT"/>
                <a:cs typeface="Arial MT"/>
              </a:rPr>
              <a:t> </a:t>
            </a:r>
            <a:r>
              <a:rPr sz="1395" spc="-21" dirty="0">
                <a:latin typeface="Arial MT"/>
                <a:cs typeface="Arial MT"/>
              </a:rPr>
              <a:t>(16.32</a:t>
            </a:r>
            <a:r>
              <a:rPr sz="1395" spc="91" dirty="0">
                <a:latin typeface="Arial MT"/>
                <a:cs typeface="Arial MT"/>
              </a:rPr>
              <a:t> </a:t>
            </a:r>
            <a:r>
              <a:rPr sz="1395" spc="-12" dirty="0">
                <a:latin typeface="Arial MT"/>
                <a:cs typeface="Arial MT"/>
              </a:rPr>
              <a:t>km).</a:t>
            </a:r>
            <a:endParaRPr sz="1395" dirty="0">
              <a:latin typeface="Arial MT"/>
              <a:cs typeface="Arial MT"/>
            </a:endParaRPr>
          </a:p>
          <a:p>
            <a:pPr marL="728156" marR="262228" indent="-162112">
              <a:lnSpc>
                <a:spcPct val="110500"/>
              </a:lnSpc>
              <a:spcBef>
                <a:spcPts val="697"/>
              </a:spcBef>
              <a:buChar char="•"/>
              <a:tabLst>
                <a:tab pos="728156" algn="l"/>
              </a:tabLst>
            </a:pPr>
            <a:r>
              <a:rPr sz="1395" dirty="0">
                <a:latin typeface="Arial MT"/>
                <a:cs typeface="Arial MT"/>
              </a:rPr>
              <a:t>Failed</a:t>
            </a:r>
            <a:r>
              <a:rPr sz="1395" spc="-9" dirty="0">
                <a:latin typeface="Arial MT"/>
                <a:cs typeface="Arial MT"/>
              </a:rPr>
              <a:t> </a:t>
            </a:r>
            <a:r>
              <a:rPr sz="1395" spc="49" dirty="0">
                <a:latin typeface="Arial MT"/>
                <a:cs typeface="Arial MT"/>
              </a:rPr>
              <a:t>rocket</a:t>
            </a:r>
            <a:r>
              <a:rPr sz="1395" spc="-6" dirty="0">
                <a:latin typeface="Arial MT"/>
                <a:cs typeface="Arial MT"/>
              </a:rPr>
              <a:t> </a:t>
            </a:r>
            <a:r>
              <a:rPr sz="1395" spc="73" dirty="0">
                <a:latin typeface="Arial MT"/>
                <a:cs typeface="Arial MT"/>
              </a:rPr>
              <a:t>with</a:t>
            </a:r>
            <a:r>
              <a:rPr sz="1395" spc="-9" dirty="0">
                <a:latin typeface="Arial MT"/>
                <a:cs typeface="Arial MT"/>
              </a:rPr>
              <a:t> </a:t>
            </a:r>
            <a:r>
              <a:rPr sz="1395" spc="36" dirty="0">
                <a:latin typeface="Arial MT"/>
                <a:cs typeface="Arial MT"/>
              </a:rPr>
              <a:t>its</a:t>
            </a:r>
            <a:r>
              <a:rPr sz="1395" spc="-6" dirty="0">
                <a:latin typeface="Arial MT"/>
                <a:cs typeface="Arial MT"/>
              </a:rPr>
              <a:t> </a:t>
            </a:r>
            <a:r>
              <a:rPr sz="1395" spc="58" dirty="0">
                <a:latin typeface="Arial MT"/>
                <a:cs typeface="Arial MT"/>
              </a:rPr>
              <a:t>high</a:t>
            </a:r>
            <a:r>
              <a:rPr sz="1395" spc="-9" dirty="0">
                <a:latin typeface="Arial MT"/>
                <a:cs typeface="Arial MT"/>
              </a:rPr>
              <a:t> </a:t>
            </a:r>
            <a:r>
              <a:rPr sz="1395" spc="36" dirty="0">
                <a:latin typeface="Arial MT"/>
                <a:cs typeface="Arial MT"/>
              </a:rPr>
              <a:t>speed</a:t>
            </a:r>
            <a:r>
              <a:rPr sz="1395" spc="-6" dirty="0">
                <a:latin typeface="Arial MT"/>
                <a:cs typeface="Arial MT"/>
              </a:rPr>
              <a:t> </a:t>
            </a:r>
            <a:r>
              <a:rPr sz="1395" spc="21" dirty="0">
                <a:latin typeface="Arial MT"/>
                <a:cs typeface="Arial MT"/>
              </a:rPr>
              <a:t>can </a:t>
            </a:r>
            <a:r>
              <a:rPr sz="1395" spc="45" dirty="0">
                <a:latin typeface="Arial MT"/>
                <a:cs typeface="Arial MT"/>
              </a:rPr>
              <a:t>cover</a:t>
            </a:r>
            <a:r>
              <a:rPr sz="1395" dirty="0">
                <a:latin typeface="Arial MT"/>
                <a:cs typeface="Arial MT"/>
              </a:rPr>
              <a:t> </a:t>
            </a:r>
            <a:r>
              <a:rPr sz="1395" spc="36" dirty="0">
                <a:latin typeface="Arial MT"/>
                <a:cs typeface="Arial MT"/>
              </a:rPr>
              <a:t>distances</a:t>
            </a:r>
            <a:r>
              <a:rPr sz="1395" spc="3" dirty="0">
                <a:latin typeface="Arial MT"/>
                <a:cs typeface="Arial MT"/>
              </a:rPr>
              <a:t> </a:t>
            </a:r>
            <a:r>
              <a:rPr sz="1395" dirty="0">
                <a:latin typeface="Arial MT"/>
                <a:cs typeface="Arial MT"/>
              </a:rPr>
              <a:t>like </a:t>
            </a:r>
            <a:r>
              <a:rPr sz="1395" spc="-73" dirty="0">
                <a:latin typeface="Arial MT"/>
                <a:cs typeface="Arial MT"/>
              </a:rPr>
              <a:t>15-</a:t>
            </a:r>
            <a:r>
              <a:rPr sz="1395" spc="76" dirty="0">
                <a:latin typeface="Arial MT"/>
                <a:cs typeface="Arial MT"/>
              </a:rPr>
              <a:t>20</a:t>
            </a:r>
            <a:r>
              <a:rPr sz="1395" spc="3" dirty="0">
                <a:latin typeface="Arial MT"/>
                <a:cs typeface="Arial MT"/>
              </a:rPr>
              <a:t> </a:t>
            </a:r>
            <a:r>
              <a:rPr sz="1395" spc="55" dirty="0">
                <a:latin typeface="Arial MT"/>
                <a:cs typeface="Arial MT"/>
              </a:rPr>
              <a:t>km</a:t>
            </a:r>
            <a:r>
              <a:rPr sz="1395" dirty="0">
                <a:latin typeface="Arial MT"/>
                <a:cs typeface="Arial MT"/>
              </a:rPr>
              <a:t> </a:t>
            </a:r>
            <a:r>
              <a:rPr sz="1395" spc="49" dirty="0">
                <a:latin typeface="Arial MT"/>
                <a:cs typeface="Arial MT"/>
              </a:rPr>
              <a:t>in</a:t>
            </a:r>
            <a:r>
              <a:rPr sz="1395" spc="3" dirty="0">
                <a:latin typeface="Arial MT"/>
                <a:cs typeface="Arial MT"/>
              </a:rPr>
              <a:t> </a:t>
            </a:r>
            <a:r>
              <a:rPr sz="1395" spc="33" dirty="0">
                <a:latin typeface="Arial MT"/>
                <a:cs typeface="Arial MT"/>
              </a:rPr>
              <a:t>few seconds.</a:t>
            </a:r>
            <a:r>
              <a:rPr sz="1395" spc="-15" dirty="0">
                <a:latin typeface="Arial MT"/>
                <a:cs typeface="Arial MT"/>
              </a:rPr>
              <a:t> </a:t>
            </a:r>
            <a:r>
              <a:rPr sz="1395" spc="49" dirty="0">
                <a:latin typeface="Arial MT"/>
                <a:cs typeface="Arial MT"/>
              </a:rPr>
              <a:t>It</a:t>
            </a:r>
            <a:r>
              <a:rPr sz="1395" spc="-12" dirty="0">
                <a:latin typeface="Arial MT"/>
                <a:cs typeface="Arial MT"/>
              </a:rPr>
              <a:t> </a:t>
            </a:r>
            <a:r>
              <a:rPr sz="1395" spc="64" dirty="0">
                <a:latin typeface="Arial MT"/>
                <a:cs typeface="Arial MT"/>
              </a:rPr>
              <a:t>could</a:t>
            </a:r>
            <a:r>
              <a:rPr sz="1395" spc="-12" dirty="0">
                <a:latin typeface="Arial MT"/>
                <a:cs typeface="Arial MT"/>
              </a:rPr>
              <a:t> </a:t>
            </a:r>
            <a:r>
              <a:rPr sz="1395" spc="52" dirty="0">
                <a:latin typeface="Arial MT"/>
                <a:cs typeface="Arial MT"/>
              </a:rPr>
              <a:t>be</a:t>
            </a:r>
            <a:r>
              <a:rPr sz="1395" spc="-12" dirty="0">
                <a:latin typeface="Arial MT"/>
                <a:cs typeface="Arial MT"/>
              </a:rPr>
              <a:t> </a:t>
            </a:r>
            <a:r>
              <a:rPr sz="1395" spc="42" dirty="0">
                <a:latin typeface="Arial MT"/>
                <a:cs typeface="Arial MT"/>
              </a:rPr>
              <a:t>potentially </a:t>
            </a:r>
            <a:r>
              <a:rPr sz="1395" spc="39" dirty="0">
                <a:latin typeface="Arial MT"/>
                <a:cs typeface="Arial MT"/>
              </a:rPr>
              <a:t>dangerous</a:t>
            </a:r>
            <a:r>
              <a:rPr sz="1395" spc="-15" dirty="0">
                <a:latin typeface="Arial MT"/>
                <a:cs typeface="Arial MT"/>
              </a:rPr>
              <a:t> </a:t>
            </a:r>
            <a:r>
              <a:rPr sz="1395" spc="85" dirty="0">
                <a:latin typeface="Arial MT"/>
                <a:cs typeface="Arial MT"/>
              </a:rPr>
              <a:t>to</a:t>
            </a:r>
            <a:r>
              <a:rPr sz="1395" spc="-12" dirty="0">
                <a:latin typeface="Arial MT"/>
                <a:cs typeface="Arial MT"/>
              </a:rPr>
              <a:t> </a:t>
            </a:r>
            <a:r>
              <a:rPr sz="1395" spc="61" dirty="0">
                <a:latin typeface="Arial MT"/>
                <a:cs typeface="Arial MT"/>
              </a:rPr>
              <a:t>populated</a:t>
            </a:r>
            <a:r>
              <a:rPr sz="1395" spc="-12" dirty="0">
                <a:latin typeface="Arial MT"/>
                <a:cs typeface="Arial MT"/>
              </a:rPr>
              <a:t> </a:t>
            </a:r>
            <a:r>
              <a:rPr sz="1395" spc="-6" dirty="0">
                <a:latin typeface="Arial MT"/>
                <a:cs typeface="Arial MT"/>
              </a:rPr>
              <a:t>areas.</a:t>
            </a:r>
            <a:endParaRPr sz="1395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5720" y="2159014"/>
            <a:ext cx="6224877" cy="406371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16575" y="74649"/>
            <a:ext cx="10515600" cy="1398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2800" dirty="0" smtClean="0">
                <a:solidFill>
                  <a:srgbClr val="0B49CB"/>
                </a:solidFill>
                <a:latin typeface="Time new roman"/>
              </a:rPr>
              <a:t>Distance from the launch site</a:t>
            </a:r>
          </a:p>
          <a:p>
            <a:pPr algn="ctr"/>
            <a:r>
              <a:rPr lang="en-US" sz="2800" dirty="0" smtClean="0">
                <a:solidFill>
                  <a:srgbClr val="0B49CB"/>
                </a:solidFill>
                <a:latin typeface="Time new roman"/>
              </a:rPr>
              <a:t>KSC LC-39A to its </a:t>
            </a:r>
            <a:r>
              <a:rPr lang="en-US" sz="2800" dirty="0" err="1" smtClean="0">
                <a:solidFill>
                  <a:srgbClr val="0B49CB"/>
                </a:solidFill>
                <a:latin typeface="Time new roman"/>
              </a:rPr>
              <a:t>proximates</a:t>
            </a:r>
            <a:endParaRPr lang="en-US" sz="2800" dirty="0">
              <a:solidFill>
                <a:srgbClr val="0B49CB"/>
              </a:solidFill>
              <a:latin typeface="Time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7992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4946228"/>
            <a:ext cx="9624689" cy="1366632"/>
          </a:xfrm>
          <a:prstGeom prst="rect">
            <a:avLst/>
          </a:prstGeom>
        </p:spPr>
        <p:txBody>
          <a:bodyPr vert="horz" wrap="square" lIns="0" tIns="190222" rIns="0" bIns="0" rtlCol="0">
            <a:spAutoFit/>
          </a:bodyPr>
          <a:lstStyle/>
          <a:p>
            <a:pPr marL="7701">
              <a:spcBef>
                <a:spcPts val="1498"/>
              </a:spcBef>
            </a:pPr>
            <a:r>
              <a:rPr sz="2304" spc="76" dirty="0">
                <a:latin typeface="Arial MT"/>
                <a:cs typeface="Arial MT"/>
              </a:rPr>
              <a:t>Explanation:</a:t>
            </a:r>
            <a:endParaRPr sz="2304" dirty="0">
              <a:latin typeface="Arial MT"/>
              <a:cs typeface="Arial MT"/>
            </a:endParaRPr>
          </a:p>
          <a:p>
            <a:pPr marL="806709" marR="3081" indent="-240280">
              <a:lnSpc>
                <a:spcPct val="109100"/>
              </a:lnSpc>
              <a:spcBef>
                <a:spcPts val="1043"/>
              </a:spcBef>
              <a:buChar char="•"/>
              <a:tabLst>
                <a:tab pos="806709" algn="l"/>
              </a:tabLst>
            </a:pPr>
            <a:r>
              <a:rPr sz="2062" dirty="0">
                <a:latin typeface="Arial MT"/>
                <a:cs typeface="Arial MT"/>
              </a:rPr>
              <a:t>The</a:t>
            </a:r>
            <a:r>
              <a:rPr sz="2062" spc="-18" dirty="0">
                <a:latin typeface="Arial MT"/>
                <a:cs typeface="Arial MT"/>
              </a:rPr>
              <a:t> </a:t>
            </a:r>
            <a:r>
              <a:rPr sz="2062" spc="88" dirty="0">
                <a:latin typeface="Arial MT"/>
                <a:cs typeface="Arial MT"/>
              </a:rPr>
              <a:t>chart</a:t>
            </a:r>
            <a:r>
              <a:rPr sz="2062" spc="-15" dirty="0">
                <a:latin typeface="Arial MT"/>
                <a:cs typeface="Arial MT"/>
              </a:rPr>
              <a:t> </a:t>
            </a:r>
            <a:r>
              <a:rPr sz="2062" spc="58" dirty="0">
                <a:latin typeface="Arial MT"/>
                <a:cs typeface="Arial MT"/>
              </a:rPr>
              <a:t>clearly</a:t>
            </a:r>
            <a:r>
              <a:rPr sz="2062" spc="-15" dirty="0">
                <a:latin typeface="Arial MT"/>
                <a:cs typeface="Arial MT"/>
              </a:rPr>
              <a:t> </a:t>
            </a:r>
            <a:r>
              <a:rPr sz="2062" spc="42" dirty="0">
                <a:latin typeface="Arial MT"/>
                <a:cs typeface="Arial MT"/>
              </a:rPr>
              <a:t>shows</a:t>
            </a:r>
            <a:r>
              <a:rPr sz="2062" spc="-18" dirty="0">
                <a:latin typeface="Arial MT"/>
                <a:cs typeface="Arial MT"/>
              </a:rPr>
              <a:t> </a:t>
            </a:r>
            <a:r>
              <a:rPr sz="2062" spc="85" dirty="0">
                <a:latin typeface="Arial MT"/>
                <a:cs typeface="Arial MT"/>
              </a:rPr>
              <a:t>that</a:t>
            </a:r>
            <a:r>
              <a:rPr sz="2062" spc="-15" dirty="0">
                <a:latin typeface="Arial MT"/>
                <a:cs typeface="Arial MT"/>
              </a:rPr>
              <a:t> </a:t>
            </a:r>
            <a:r>
              <a:rPr sz="2062" spc="109" dirty="0">
                <a:latin typeface="Arial MT"/>
                <a:cs typeface="Arial MT"/>
              </a:rPr>
              <a:t>from</a:t>
            </a:r>
            <a:r>
              <a:rPr sz="2062" spc="-15" dirty="0">
                <a:latin typeface="Arial MT"/>
                <a:cs typeface="Arial MT"/>
              </a:rPr>
              <a:t> </a:t>
            </a:r>
            <a:r>
              <a:rPr sz="2062" spc="33" dirty="0">
                <a:latin typeface="Arial MT"/>
                <a:cs typeface="Arial MT"/>
              </a:rPr>
              <a:t>all</a:t>
            </a:r>
            <a:r>
              <a:rPr sz="2062" spc="-15" dirty="0">
                <a:latin typeface="Arial MT"/>
                <a:cs typeface="Arial MT"/>
              </a:rPr>
              <a:t> </a:t>
            </a:r>
            <a:r>
              <a:rPr sz="2062" spc="85" dirty="0">
                <a:latin typeface="Arial MT"/>
                <a:cs typeface="Arial MT"/>
              </a:rPr>
              <a:t>the</a:t>
            </a:r>
            <a:r>
              <a:rPr sz="2062" spc="-18" dirty="0">
                <a:latin typeface="Arial MT"/>
                <a:cs typeface="Arial MT"/>
              </a:rPr>
              <a:t> </a:t>
            </a:r>
            <a:r>
              <a:rPr sz="2062" dirty="0">
                <a:latin typeface="Arial MT"/>
                <a:cs typeface="Arial MT"/>
              </a:rPr>
              <a:t>sites,</a:t>
            </a:r>
            <a:r>
              <a:rPr sz="2062" spc="-15" dirty="0">
                <a:latin typeface="Arial MT"/>
                <a:cs typeface="Arial MT"/>
              </a:rPr>
              <a:t> </a:t>
            </a:r>
            <a:r>
              <a:rPr sz="2062" spc="-61" dirty="0">
                <a:latin typeface="Arial MT"/>
                <a:cs typeface="Arial MT"/>
              </a:rPr>
              <a:t>KSC</a:t>
            </a:r>
            <a:r>
              <a:rPr sz="2062" spc="-15" dirty="0">
                <a:latin typeface="Arial MT"/>
                <a:cs typeface="Arial MT"/>
              </a:rPr>
              <a:t> </a:t>
            </a:r>
            <a:r>
              <a:rPr sz="2062" spc="-55" dirty="0">
                <a:latin typeface="Arial MT"/>
                <a:cs typeface="Arial MT"/>
              </a:rPr>
              <a:t>LC-</a:t>
            </a:r>
            <a:r>
              <a:rPr sz="2062" spc="73" dirty="0">
                <a:latin typeface="Arial MT"/>
                <a:cs typeface="Arial MT"/>
              </a:rPr>
              <a:t>39A</a:t>
            </a:r>
            <a:r>
              <a:rPr sz="2062" spc="-15" dirty="0">
                <a:latin typeface="Arial MT"/>
                <a:cs typeface="Arial MT"/>
              </a:rPr>
              <a:t> </a:t>
            </a:r>
            <a:r>
              <a:rPr sz="2062" dirty="0">
                <a:latin typeface="Arial MT"/>
                <a:cs typeface="Arial MT"/>
              </a:rPr>
              <a:t>has</a:t>
            </a:r>
            <a:r>
              <a:rPr sz="2062" spc="-18" dirty="0">
                <a:latin typeface="Arial MT"/>
                <a:cs typeface="Arial MT"/>
              </a:rPr>
              <a:t> </a:t>
            </a:r>
            <a:r>
              <a:rPr sz="2062" spc="85" dirty="0">
                <a:latin typeface="Arial MT"/>
                <a:cs typeface="Arial MT"/>
              </a:rPr>
              <a:t>the</a:t>
            </a:r>
            <a:r>
              <a:rPr sz="2062" spc="-15" dirty="0">
                <a:latin typeface="Arial MT"/>
                <a:cs typeface="Arial MT"/>
              </a:rPr>
              <a:t> </a:t>
            </a:r>
            <a:r>
              <a:rPr sz="2062" spc="67" dirty="0">
                <a:latin typeface="Arial MT"/>
                <a:cs typeface="Arial MT"/>
              </a:rPr>
              <a:t>most </a:t>
            </a:r>
            <a:r>
              <a:rPr sz="2062" spc="52" dirty="0">
                <a:latin typeface="Arial MT"/>
                <a:cs typeface="Arial MT"/>
              </a:rPr>
              <a:t>successful</a:t>
            </a:r>
            <a:r>
              <a:rPr sz="2062" dirty="0">
                <a:latin typeface="Arial MT"/>
                <a:cs typeface="Arial MT"/>
              </a:rPr>
              <a:t> </a:t>
            </a:r>
            <a:r>
              <a:rPr sz="2062" spc="36" dirty="0">
                <a:latin typeface="Arial MT"/>
                <a:cs typeface="Arial MT"/>
              </a:rPr>
              <a:t>launches.</a:t>
            </a:r>
            <a:endParaRPr sz="2062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879" y="1523893"/>
            <a:ext cx="10794242" cy="34111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67113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Time new roman"/>
              </a:rPr>
              <a:t>Launch success count for all sites</a:t>
            </a:r>
            <a:endParaRPr lang="en-US" dirty="0">
              <a:solidFill>
                <a:srgbClr val="0B49CB"/>
              </a:solidFill>
              <a:latin typeface="Time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8559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>
                <a:latin typeface="Time new roman"/>
              </a:rPr>
              <a:pPr>
                <a:spcAft>
                  <a:spcPts val="600"/>
                </a:spcAft>
              </a:pPr>
              <a:t>4</a:t>
            </a:fld>
            <a:endParaRPr lang="en-US" dirty="0">
              <a:latin typeface="Time new roman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Introduction</a:t>
            </a:r>
            <a:endParaRPr lang="en-US">
              <a:solidFill>
                <a:srgbClr val="0B49CB"/>
              </a:solidFill>
              <a:latin typeface="Time new roman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02080"/>
            <a:ext cx="10399485" cy="5025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Project background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context</a:t>
            </a:r>
          </a:p>
          <a:p>
            <a:pPr lvl="1" algn="just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The most prosperous business of the commercial space era, SpaceX has reduced the cost of space travel. On its website, the firm promotes Falcon 9 rocket flights, which start at 62 million dollars; in comparison, other suppliers charge up to 165 million dollars each launch; a large portion of the cost reductions are attributable 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SpaceX's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 ability to reuse the first stage. Thus, we can calculate the cost of a launch if we can ascertain if the first stage will land. We are going to make a prediction on whether SpaceX will reuse the first stage based on publicly available data and learning algorithms.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Time new roman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Problems you want to find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answers</a:t>
            </a:r>
          </a:p>
          <a:p>
            <a:pPr lvl="1" algn="just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What effects do factors like cargo mass, orbit, number of flights, and launch site have on the first stage landing's success?</a:t>
            </a:r>
          </a:p>
          <a:p>
            <a:pPr lvl="1" algn="just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Does the success rate of landings rise with time?</a:t>
            </a:r>
          </a:p>
          <a:p>
            <a:pPr lvl="1" algn="just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Time new roman"/>
            </a:endParaRPr>
          </a:p>
          <a:p>
            <a:pPr lvl="1" algn="just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Which method works best in this situation for binary classification?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Time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4946228"/>
            <a:ext cx="10546919" cy="1366632"/>
          </a:xfrm>
          <a:prstGeom prst="rect">
            <a:avLst/>
          </a:prstGeom>
        </p:spPr>
        <p:txBody>
          <a:bodyPr vert="horz" wrap="square" lIns="0" tIns="190222" rIns="0" bIns="0" rtlCol="0">
            <a:spAutoFit/>
          </a:bodyPr>
          <a:lstStyle/>
          <a:p>
            <a:pPr marL="7701">
              <a:spcBef>
                <a:spcPts val="1498"/>
              </a:spcBef>
            </a:pPr>
            <a:r>
              <a:rPr sz="2304" spc="76" dirty="0">
                <a:latin typeface="Arial MT"/>
                <a:cs typeface="Arial MT"/>
              </a:rPr>
              <a:t>Explanation:</a:t>
            </a:r>
            <a:endParaRPr sz="2304" dirty="0">
              <a:latin typeface="Arial MT"/>
              <a:cs typeface="Arial MT"/>
            </a:endParaRPr>
          </a:p>
          <a:p>
            <a:pPr marL="806709" marR="3081" indent="-240280">
              <a:lnSpc>
                <a:spcPct val="109100"/>
              </a:lnSpc>
              <a:spcBef>
                <a:spcPts val="1043"/>
              </a:spcBef>
              <a:buChar char="•"/>
              <a:tabLst>
                <a:tab pos="806709" algn="l"/>
              </a:tabLst>
            </a:pPr>
            <a:r>
              <a:rPr sz="2062" spc="-61" dirty="0">
                <a:latin typeface="Arial MT"/>
                <a:cs typeface="Arial MT"/>
              </a:rPr>
              <a:t>KSC</a:t>
            </a:r>
            <a:r>
              <a:rPr sz="2062" spc="-36" dirty="0">
                <a:latin typeface="Arial MT"/>
                <a:cs typeface="Arial MT"/>
              </a:rPr>
              <a:t> </a:t>
            </a:r>
            <a:r>
              <a:rPr sz="2062" spc="-55" dirty="0">
                <a:latin typeface="Arial MT"/>
                <a:cs typeface="Arial MT"/>
              </a:rPr>
              <a:t>LC-</a:t>
            </a:r>
            <a:r>
              <a:rPr sz="2062" spc="73" dirty="0">
                <a:latin typeface="Arial MT"/>
                <a:cs typeface="Arial MT"/>
              </a:rPr>
              <a:t>39A</a:t>
            </a:r>
            <a:r>
              <a:rPr sz="2062" spc="-36" dirty="0">
                <a:latin typeface="Arial MT"/>
                <a:cs typeface="Arial MT"/>
              </a:rPr>
              <a:t> </a:t>
            </a:r>
            <a:r>
              <a:rPr sz="2062" dirty="0">
                <a:latin typeface="Arial MT"/>
                <a:cs typeface="Arial MT"/>
              </a:rPr>
              <a:t>has</a:t>
            </a:r>
            <a:r>
              <a:rPr sz="2062" spc="-36" dirty="0">
                <a:latin typeface="Arial MT"/>
                <a:cs typeface="Arial MT"/>
              </a:rPr>
              <a:t> </a:t>
            </a:r>
            <a:r>
              <a:rPr sz="2062" spc="85" dirty="0">
                <a:latin typeface="Arial MT"/>
                <a:cs typeface="Arial MT"/>
              </a:rPr>
              <a:t>the</a:t>
            </a:r>
            <a:r>
              <a:rPr sz="2062" spc="-36" dirty="0">
                <a:latin typeface="Arial MT"/>
                <a:cs typeface="Arial MT"/>
              </a:rPr>
              <a:t> </a:t>
            </a:r>
            <a:r>
              <a:rPr sz="2062" spc="73" dirty="0">
                <a:latin typeface="Arial MT"/>
                <a:cs typeface="Arial MT"/>
              </a:rPr>
              <a:t>highest</a:t>
            </a:r>
            <a:r>
              <a:rPr sz="2062" spc="-36" dirty="0">
                <a:latin typeface="Arial MT"/>
                <a:cs typeface="Arial MT"/>
              </a:rPr>
              <a:t> </a:t>
            </a:r>
            <a:r>
              <a:rPr sz="2062" spc="69" dirty="0">
                <a:latin typeface="Arial MT"/>
                <a:cs typeface="Arial MT"/>
              </a:rPr>
              <a:t>launch</a:t>
            </a:r>
            <a:r>
              <a:rPr sz="2062" spc="-33" dirty="0">
                <a:latin typeface="Arial MT"/>
                <a:cs typeface="Arial MT"/>
              </a:rPr>
              <a:t> </a:t>
            </a:r>
            <a:r>
              <a:rPr sz="2062" spc="33" dirty="0">
                <a:latin typeface="Arial MT"/>
                <a:cs typeface="Arial MT"/>
              </a:rPr>
              <a:t>success</a:t>
            </a:r>
            <a:r>
              <a:rPr sz="2062" spc="-36" dirty="0">
                <a:latin typeface="Arial MT"/>
                <a:cs typeface="Arial MT"/>
              </a:rPr>
              <a:t> </a:t>
            </a:r>
            <a:r>
              <a:rPr sz="2062" spc="52" dirty="0">
                <a:latin typeface="Arial MT"/>
                <a:cs typeface="Arial MT"/>
              </a:rPr>
              <a:t>rate</a:t>
            </a:r>
            <a:r>
              <a:rPr sz="2062" spc="-36" dirty="0">
                <a:latin typeface="Arial MT"/>
                <a:cs typeface="Arial MT"/>
              </a:rPr>
              <a:t> </a:t>
            </a:r>
            <a:r>
              <a:rPr sz="2062" spc="-24" dirty="0">
                <a:latin typeface="Arial MT"/>
                <a:cs typeface="Arial MT"/>
              </a:rPr>
              <a:t>(76.9%)</a:t>
            </a:r>
            <a:r>
              <a:rPr sz="2062" spc="-36" dirty="0">
                <a:latin typeface="Arial MT"/>
                <a:cs typeface="Arial MT"/>
              </a:rPr>
              <a:t> </a:t>
            </a:r>
            <a:r>
              <a:rPr sz="2062" spc="109" dirty="0">
                <a:latin typeface="Arial MT"/>
                <a:cs typeface="Arial MT"/>
              </a:rPr>
              <a:t>with</a:t>
            </a:r>
            <a:r>
              <a:rPr sz="2062" spc="-36" dirty="0">
                <a:latin typeface="Arial MT"/>
                <a:cs typeface="Arial MT"/>
              </a:rPr>
              <a:t> </a:t>
            </a:r>
            <a:r>
              <a:rPr sz="2062" dirty="0">
                <a:latin typeface="Arial MT"/>
                <a:cs typeface="Arial MT"/>
              </a:rPr>
              <a:t>10</a:t>
            </a:r>
            <a:r>
              <a:rPr sz="2062" spc="-33" dirty="0">
                <a:latin typeface="Arial MT"/>
                <a:cs typeface="Arial MT"/>
              </a:rPr>
              <a:t> </a:t>
            </a:r>
            <a:r>
              <a:rPr sz="2062" spc="52" dirty="0">
                <a:latin typeface="Arial MT"/>
                <a:cs typeface="Arial MT"/>
              </a:rPr>
              <a:t>successful</a:t>
            </a:r>
            <a:r>
              <a:rPr sz="2062" spc="-36" dirty="0">
                <a:latin typeface="Arial MT"/>
                <a:cs typeface="Arial MT"/>
              </a:rPr>
              <a:t> </a:t>
            </a:r>
            <a:r>
              <a:rPr sz="2062" spc="52" dirty="0">
                <a:latin typeface="Arial MT"/>
                <a:cs typeface="Arial MT"/>
              </a:rPr>
              <a:t>and </a:t>
            </a:r>
            <a:r>
              <a:rPr sz="2062" spc="73" dirty="0">
                <a:latin typeface="Arial MT"/>
                <a:cs typeface="Arial MT"/>
              </a:rPr>
              <a:t>only</a:t>
            </a:r>
            <a:r>
              <a:rPr sz="2062" spc="-21" dirty="0">
                <a:latin typeface="Arial MT"/>
                <a:cs typeface="Arial MT"/>
              </a:rPr>
              <a:t> </a:t>
            </a:r>
            <a:r>
              <a:rPr sz="2062" spc="91" dirty="0">
                <a:latin typeface="Arial MT"/>
                <a:cs typeface="Arial MT"/>
              </a:rPr>
              <a:t>3</a:t>
            </a:r>
            <a:r>
              <a:rPr sz="2062" spc="-21" dirty="0">
                <a:latin typeface="Arial MT"/>
                <a:cs typeface="Arial MT"/>
              </a:rPr>
              <a:t> </a:t>
            </a:r>
            <a:r>
              <a:rPr sz="2062" spc="61" dirty="0">
                <a:latin typeface="Arial MT"/>
                <a:cs typeface="Arial MT"/>
              </a:rPr>
              <a:t>failed</a:t>
            </a:r>
            <a:r>
              <a:rPr sz="2062" spc="-21" dirty="0">
                <a:latin typeface="Arial MT"/>
                <a:cs typeface="Arial MT"/>
              </a:rPr>
              <a:t> </a:t>
            </a:r>
            <a:r>
              <a:rPr sz="2062" spc="49" dirty="0">
                <a:latin typeface="Arial MT"/>
                <a:cs typeface="Arial MT"/>
              </a:rPr>
              <a:t>landings.</a:t>
            </a:r>
            <a:endParaRPr sz="2062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879" y="1523893"/>
            <a:ext cx="10794242" cy="34111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576971" y="75299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Time new roman"/>
              </a:rPr>
              <a:t>Launch site with highest launch success ratio</a:t>
            </a:r>
            <a:endParaRPr lang="en-US" dirty="0">
              <a:solidFill>
                <a:srgbClr val="0B49CB"/>
              </a:solidFill>
              <a:latin typeface="Time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39509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6575" y="2407308"/>
            <a:ext cx="2045847" cy="422954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61"/>
              </a:spcBef>
            </a:pPr>
            <a:r>
              <a:rPr sz="2698" spc="79" dirty="0">
                <a:latin typeface="Time new roman"/>
              </a:rPr>
              <a:t>Explanation:</a:t>
            </a:r>
            <a:endParaRPr sz="2698" dirty="0">
              <a:latin typeface="Time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6575" y="2972292"/>
            <a:ext cx="3421331" cy="2053208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286873" marR="3081" indent="-279556">
              <a:lnSpc>
                <a:spcPct val="111300"/>
              </a:lnSpc>
              <a:spcBef>
                <a:spcPts val="61"/>
              </a:spcBef>
              <a:buChar char="•"/>
              <a:tabLst>
                <a:tab pos="286873" algn="l"/>
              </a:tabLst>
            </a:pPr>
            <a:r>
              <a:rPr sz="2395" dirty="0">
                <a:latin typeface="Arial MT"/>
                <a:cs typeface="Arial MT"/>
              </a:rPr>
              <a:t>The</a:t>
            </a:r>
            <a:r>
              <a:rPr sz="2395" spc="-27" dirty="0">
                <a:latin typeface="Arial MT"/>
                <a:cs typeface="Arial MT"/>
              </a:rPr>
              <a:t> </a:t>
            </a:r>
            <a:r>
              <a:rPr sz="2395" spc="76" dirty="0">
                <a:latin typeface="Arial MT"/>
                <a:cs typeface="Arial MT"/>
              </a:rPr>
              <a:t>charts</a:t>
            </a:r>
            <a:r>
              <a:rPr sz="2395" spc="-24" dirty="0">
                <a:latin typeface="Arial MT"/>
                <a:cs typeface="Arial MT"/>
              </a:rPr>
              <a:t> </a:t>
            </a:r>
            <a:r>
              <a:rPr sz="2395" spc="64" dirty="0">
                <a:latin typeface="Arial MT"/>
                <a:cs typeface="Arial MT"/>
              </a:rPr>
              <a:t>show </a:t>
            </a:r>
            <a:r>
              <a:rPr sz="2395" spc="100" dirty="0">
                <a:latin typeface="Arial MT"/>
                <a:cs typeface="Arial MT"/>
              </a:rPr>
              <a:t>that</a:t>
            </a:r>
            <a:r>
              <a:rPr sz="2395" spc="-30" dirty="0">
                <a:latin typeface="Arial MT"/>
                <a:cs typeface="Arial MT"/>
              </a:rPr>
              <a:t> </a:t>
            </a:r>
            <a:r>
              <a:rPr sz="2395" spc="45" dirty="0">
                <a:latin typeface="Arial MT"/>
                <a:cs typeface="Arial MT"/>
              </a:rPr>
              <a:t>payloads </a:t>
            </a:r>
            <a:r>
              <a:rPr sz="2395" spc="91" dirty="0">
                <a:latin typeface="Arial MT"/>
                <a:cs typeface="Arial MT"/>
              </a:rPr>
              <a:t>between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200" dirty="0">
                <a:latin typeface="Arial MT"/>
                <a:cs typeface="Arial MT"/>
              </a:rPr>
              <a:t>2000 </a:t>
            </a:r>
            <a:r>
              <a:rPr sz="2395" spc="67" dirty="0">
                <a:latin typeface="Arial MT"/>
                <a:cs typeface="Arial MT"/>
              </a:rPr>
              <a:t>and</a:t>
            </a:r>
            <a:r>
              <a:rPr sz="2395" spc="-30" dirty="0">
                <a:latin typeface="Arial MT"/>
                <a:cs typeface="Arial MT"/>
              </a:rPr>
              <a:t> </a:t>
            </a:r>
            <a:r>
              <a:rPr sz="2395" spc="170" dirty="0">
                <a:latin typeface="Arial MT"/>
                <a:cs typeface="Arial MT"/>
              </a:rPr>
              <a:t>5500</a:t>
            </a:r>
            <a:r>
              <a:rPr sz="2395" spc="-27" dirty="0">
                <a:latin typeface="Arial MT"/>
                <a:cs typeface="Arial MT"/>
              </a:rPr>
              <a:t> </a:t>
            </a:r>
            <a:r>
              <a:rPr sz="2395" spc="85" dirty="0">
                <a:latin typeface="Arial MT"/>
                <a:cs typeface="Arial MT"/>
              </a:rPr>
              <a:t>kg</a:t>
            </a:r>
            <a:r>
              <a:rPr sz="2395" spc="-27" dirty="0">
                <a:latin typeface="Arial MT"/>
                <a:cs typeface="Arial MT"/>
              </a:rPr>
              <a:t> </a:t>
            </a:r>
            <a:r>
              <a:rPr sz="2395" spc="-12" dirty="0">
                <a:latin typeface="Arial MT"/>
                <a:cs typeface="Arial MT"/>
              </a:rPr>
              <a:t>have </a:t>
            </a:r>
            <a:r>
              <a:rPr sz="2395" spc="100" dirty="0">
                <a:latin typeface="Arial MT"/>
                <a:cs typeface="Arial MT"/>
              </a:rPr>
              <a:t>the</a:t>
            </a:r>
            <a:r>
              <a:rPr sz="2395" spc="-30" dirty="0">
                <a:latin typeface="Arial MT"/>
                <a:cs typeface="Arial MT"/>
              </a:rPr>
              <a:t> </a:t>
            </a:r>
            <a:r>
              <a:rPr sz="2395" spc="79" dirty="0">
                <a:latin typeface="Arial MT"/>
                <a:cs typeface="Arial MT"/>
              </a:rPr>
              <a:t>highest </a:t>
            </a:r>
            <a:r>
              <a:rPr sz="2395" spc="39" dirty="0">
                <a:latin typeface="Arial MT"/>
                <a:cs typeface="Arial MT"/>
              </a:rPr>
              <a:t>success</a:t>
            </a:r>
            <a:r>
              <a:rPr sz="2395" spc="-18" dirty="0">
                <a:latin typeface="Arial MT"/>
                <a:cs typeface="Arial MT"/>
              </a:rPr>
              <a:t> </a:t>
            </a:r>
            <a:r>
              <a:rPr sz="2395" spc="42" dirty="0">
                <a:latin typeface="Arial MT"/>
                <a:cs typeface="Arial MT"/>
              </a:rPr>
              <a:t>rate.</a:t>
            </a:r>
            <a:endParaRPr sz="2395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6089" y="1525428"/>
            <a:ext cx="6561718" cy="234933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6089" y="3937791"/>
            <a:ext cx="6561248" cy="23465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16575" y="785017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Time new roman"/>
              </a:rPr>
              <a:t>Payload mass vs. launch outcomes for all sites</a:t>
            </a:r>
            <a:endParaRPr lang="en-US" dirty="0">
              <a:solidFill>
                <a:srgbClr val="0B49CB"/>
              </a:solidFill>
              <a:latin typeface="Time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8354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16575" y="1432747"/>
            <a:ext cx="4650425" cy="4835783"/>
          </a:xfrm>
          <a:prstGeom prst="rect">
            <a:avLst/>
          </a:prstGeom>
        </p:spPr>
        <p:txBody>
          <a:bodyPr vert="horz" wrap="square" lIns="0" tIns="171739" rIns="0" bIns="0" rtlCol="0">
            <a:spAutoFit/>
          </a:bodyPr>
          <a:lstStyle/>
          <a:p>
            <a:pPr marL="7701">
              <a:spcBef>
                <a:spcPts val="1352"/>
              </a:spcBef>
            </a:pPr>
            <a:r>
              <a:rPr sz="2031" spc="67" dirty="0">
                <a:latin typeface="Arial MT"/>
                <a:cs typeface="Arial MT"/>
              </a:rPr>
              <a:t>Explanation:</a:t>
            </a:r>
            <a:endParaRPr sz="2031" dirty="0">
              <a:latin typeface="Arial MT"/>
              <a:cs typeface="Arial MT"/>
            </a:endParaRPr>
          </a:p>
          <a:p>
            <a:pPr marL="778599" marR="3081" indent="-212555">
              <a:lnSpc>
                <a:spcPct val="109900"/>
              </a:lnSpc>
              <a:spcBef>
                <a:spcPts val="922"/>
              </a:spcBef>
              <a:buChar char="•"/>
              <a:tabLst>
                <a:tab pos="778599" algn="l"/>
              </a:tabLst>
            </a:pPr>
            <a:r>
              <a:rPr sz="1819" dirty="0">
                <a:latin typeface="Arial MT"/>
                <a:cs typeface="Arial MT"/>
              </a:rPr>
              <a:t>Based</a:t>
            </a:r>
            <a:r>
              <a:rPr sz="1819" spc="-33" dirty="0">
                <a:latin typeface="Arial MT"/>
                <a:cs typeface="Arial MT"/>
              </a:rPr>
              <a:t> </a:t>
            </a:r>
            <a:r>
              <a:rPr sz="1819" spc="79" dirty="0">
                <a:latin typeface="Arial MT"/>
                <a:cs typeface="Arial MT"/>
              </a:rPr>
              <a:t>on</a:t>
            </a:r>
            <a:r>
              <a:rPr sz="1819" spc="-33" dirty="0">
                <a:latin typeface="Arial MT"/>
                <a:cs typeface="Arial MT"/>
              </a:rPr>
              <a:t> </a:t>
            </a:r>
            <a:r>
              <a:rPr sz="1819" spc="73" dirty="0">
                <a:latin typeface="Arial MT"/>
                <a:cs typeface="Arial MT"/>
              </a:rPr>
              <a:t>the</a:t>
            </a:r>
            <a:r>
              <a:rPr sz="1819" spc="-33" dirty="0">
                <a:latin typeface="Arial MT"/>
                <a:cs typeface="Arial MT"/>
              </a:rPr>
              <a:t> </a:t>
            </a:r>
            <a:r>
              <a:rPr sz="1819" spc="33" dirty="0">
                <a:latin typeface="Arial MT"/>
                <a:cs typeface="Arial MT"/>
              </a:rPr>
              <a:t>scores</a:t>
            </a:r>
            <a:r>
              <a:rPr sz="1819" spc="-33" dirty="0">
                <a:latin typeface="Arial MT"/>
                <a:cs typeface="Arial MT"/>
              </a:rPr>
              <a:t> </a:t>
            </a:r>
            <a:r>
              <a:rPr sz="1819" spc="106" dirty="0">
                <a:latin typeface="Arial MT"/>
                <a:cs typeface="Arial MT"/>
              </a:rPr>
              <a:t>of</a:t>
            </a:r>
            <a:r>
              <a:rPr sz="1819" spc="-33" dirty="0">
                <a:latin typeface="Arial MT"/>
                <a:cs typeface="Arial MT"/>
              </a:rPr>
              <a:t> </a:t>
            </a:r>
            <a:r>
              <a:rPr sz="1819" spc="73" dirty="0">
                <a:latin typeface="Arial MT"/>
                <a:cs typeface="Arial MT"/>
              </a:rPr>
              <a:t>the</a:t>
            </a:r>
            <a:r>
              <a:rPr sz="1819" spc="-33" dirty="0">
                <a:latin typeface="Arial MT"/>
                <a:cs typeface="Arial MT"/>
              </a:rPr>
              <a:t> </a:t>
            </a:r>
            <a:r>
              <a:rPr sz="1819" spc="-6" dirty="0">
                <a:latin typeface="Arial MT"/>
                <a:cs typeface="Arial MT"/>
              </a:rPr>
              <a:t>Test</a:t>
            </a:r>
            <a:r>
              <a:rPr sz="1819" spc="-33" dirty="0">
                <a:latin typeface="Arial MT"/>
                <a:cs typeface="Arial MT"/>
              </a:rPr>
              <a:t> </a:t>
            </a:r>
            <a:r>
              <a:rPr sz="1819" spc="-12" dirty="0">
                <a:latin typeface="Arial MT"/>
                <a:cs typeface="Arial MT"/>
              </a:rPr>
              <a:t>Set, </a:t>
            </a:r>
            <a:r>
              <a:rPr sz="1819" spc="64" dirty="0">
                <a:latin typeface="Arial MT"/>
                <a:cs typeface="Arial MT"/>
              </a:rPr>
              <a:t>we</a:t>
            </a:r>
            <a:r>
              <a:rPr sz="1819" spc="-21" dirty="0">
                <a:latin typeface="Arial MT"/>
                <a:cs typeface="Arial MT"/>
              </a:rPr>
              <a:t> </a:t>
            </a:r>
            <a:r>
              <a:rPr sz="1819" spc="58" dirty="0">
                <a:latin typeface="Arial MT"/>
                <a:cs typeface="Arial MT"/>
              </a:rPr>
              <a:t>can</a:t>
            </a:r>
            <a:r>
              <a:rPr sz="1819" spc="-18" dirty="0">
                <a:latin typeface="Arial MT"/>
                <a:cs typeface="Arial MT"/>
              </a:rPr>
              <a:t> </a:t>
            </a:r>
            <a:r>
              <a:rPr sz="1819" spc="100" dirty="0">
                <a:latin typeface="Arial MT"/>
                <a:cs typeface="Arial MT"/>
              </a:rPr>
              <a:t>not</a:t>
            </a:r>
            <a:r>
              <a:rPr sz="1819" spc="-18" dirty="0">
                <a:latin typeface="Arial MT"/>
                <a:cs typeface="Arial MT"/>
              </a:rPr>
              <a:t> </a:t>
            </a:r>
            <a:r>
              <a:rPr sz="1819" spc="79" dirty="0">
                <a:latin typeface="Arial MT"/>
                <a:cs typeface="Arial MT"/>
              </a:rPr>
              <a:t>con</a:t>
            </a:r>
            <a:r>
              <a:rPr sz="1819" spc="79" dirty="0">
                <a:latin typeface="Times New Roman"/>
                <a:cs typeface="Times New Roman"/>
              </a:rPr>
              <a:t>f</a:t>
            </a:r>
            <a:r>
              <a:rPr sz="1819" spc="79" dirty="0">
                <a:latin typeface="Arial MT"/>
                <a:cs typeface="Arial MT"/>
              </a:rPr>
              <a:t>irm</a:t>
            </a:r>
            <a:r>
              <a:rPr sz="1819" spc="-18" dirty="0">
                <a:latin typeface="Arial MT"/>
                <a:cs typeface="Arial MT"/>
              </a:rPr>
              <a:t> </a:t>
            </a:r>
            <a:r>
              <a:rPr sz="1819" spc="91" dirty="0">
                <a:latin typeface="Arial MT"/>
                <a:cs typeface="Arial MT"/>
              </a:rPr>
              <a:t>which</a:t>
            </a:r>
            <a:r>
              <a:rPr sz="1819" spc="-18" dirty="0">
                <a:latin typeface="Arial MT"/>
                <a:cs typeface="Arial MT"/>
              </a:rPr>
              <a:t> </a:t>
            </a:r>
            <a:r>
              <a:rPr sz="1819" spc="94" dirty="0">
                <a:latin typeface="Arial MT"/>
                <a:cs typeface="Arial MT"/>
              </a:rPr>
              <a:t>method </a:t>
            </a:r>
            <a:r>
              <a:rPr sz="1819" spc="69" dirty="0">
                <a:latin typeface="Arial MT"/>
                <a:cs typeface="Arial MT"/>
              </a:rPr>
              <a:t>performs</a:t>
            </a:r>
            <a:r>
              <a:rPr sz="1819" spc="-12" dirty="0">
                <a:latin typeface="Arial MT"/>
                <a:cs typeface="Arial MT"/>
              </a:rPr>
              <a:t> </a:t>
            </a:r>
            <a:r>
              <a:rPr sz="1819" spc="45" dirty="0">
                <a:latin typeface="Arial MT"/>
                <a:cs typeface="Arial MT"/>
              </a:rPr>
              <a:t>best.</a:t>
            </a:r>
            <a:endParaRPr sz="1819" dirty="0">
              <a:latin typeface="Arial MT"/>
              <a:cs typeface="Arial MT"/>
            </a:endParaRPr>
          </a:p>
          <a:p>
            <a:pPr marL="778599" marR="231038" indent="-212555">
              <a:lnSpc>
                <a:spcPct val="109900"/>
              </a:lnSpc>
              <a:spcBef>
                <a:spcPts val="913"/>
              </a:spcBef>
              <a:buChar char="•"/>
              <a:tabLst>
                <a:tab pos="778599" algn="l"/>
              </a:tabLst>
            </a:pPr>
            <a:r>
              <a:rPr sz="1819" dirty="0">
                <a:latin typeface="Arial MT"/>
                <a:cs typeface="Arial MT"/>
              </a:rPr>
              <a:t>Same</a:t>
            </a:r>
            <a:r>
              <a:rPr sz="1819" spc="-15" dirty="0">
                <a:latin typeface="Arial MT"/>
                <a:cs typeface="Arial MT"/>
              </a:rPr>
              <a:t> </a:t>
            </a:r>
            <a:r>
              <a:rPr sz="1819" spc="-6" dirty="0">
                <a:latin typeface="Arial MT"/>
                <a:cs typeface="Arial MT"/>
              </a:rPr>
              <a:t>Test</a:t>
            </a:r>
            <a:r>
              <a:rPr sz="1819" spc="-15" dirty="0">
                <a:latin typeface="Arial MT"/>
                <a:cs typeface="Arial MT"/>
              </a:rPr>
              <a:t> </a:t>
            </a:r>
            <a:r>
              <a:rPr sz="1819" dirty="0">
                <a:latin typeface="Arial MT"/>
                <a:cs typeface="Arial MT"/>
              </a:rPr>
              <a:t>Set</a:t>
            </a:r>
            <a:r>
              <a:rPr sz="1819" spc="-15" dirty="0">
                <a:latin typeface="Arial MT"/>
                <a:cs typeface="Arial MT"/>
              </a:rPr>
              <a:t> </a:t>
            </a:r>
            <a:r>
              <a:rPr sz="1819" spc="33" dirty="0">
                <a:latin typeface="Arial MT"/>
                <a:cs typeface="Arial MT"/>
              </a:rPr>
              <a:t>scores</a:t>
            </a:r>
            <a:r>
              <a:rPr sz="1819" spc="-15" dirty="0">
                <a:latin typeface="Arial MT"/>
                <a:cs typeface="Arial MT"/>
              </a:rPr>
              <a:t> </a:t>
            </a:r>
            <a:r>
              <a:rPr sz="1819" spc="39" dirty="0">
                <a:latin typeface="Arial MT"/>
                <a:cs typeface="Arial MT"/>
              </a:rPr>
              <a:t>may</a:t>
            </a:r>
            <a:r>
              <a:rPr sz="1819" spc="-15" dirty="0">
                <a:latin typeface="Arial MT"/>
                <a:cs typeface="Arial MT"/>
              </a:rPr>
              <a:t> </a:t>
            </a:r>
            <a:r>
              <a:rPr sz="1819" spc="79" dirty="0">
                <a:latin typeface="Arial MT"/>
                <a:cs typeface="Arial MT"/>
              </a:rPr>
              <a:t>be</a:t>
            </a:r>
            <a:r>
              <a:rPr sz="1819" spc="-15" dirty="0">
                <a:latin typeface="Arial MT"/>
                <a:cs typeface="Arial MT"/>
              </a:rPr>
              <a:t> </a:t>
            </a:r>
            <a:r>
              <a:rPr sz="1819" spc="55" dirty="0">
                <a:latin typeface="Arial MT"/>
                <a:cs typeface="Arial MT"/>
              </a:rPr>
              <a:t>due </a:t>
            </a:r>
            <a:r>
              <a:rPr sz="1819" spc="112" dirty="0">
                <a:latin typeface="Arial MT"/>
                <a:cs typeface="Arial MT"/>
              </a:rPr>
              <a:t>to</a:t>
            </a:r>
            <a:r>
              <a:rPr sz="1819" spc="-18" dirty="0">
                <a:latin typeface="Arial MT"/>
                <a:cs typeface="Arial MT"/>
              </a:rPr>
              <a:t> </a:t>
            </a:r>
            <a:r>
              <a:rPr sz="1819" spc="73" dirty="0">
                <a:latin typeface="Arial MT"/>
                <a:cs typeface="Arial MT"/>
              </a:rPr>
              <a:t>the</a:t>
            </a:r>
            <a:r>
              <a:rPr sz="1819" spc="-15" dirty="0">
                <a:latin typeface="Arial MT"/>
                <a:cs typeface="Arial MT"/>
              </a:rPr>
              <a:t> </a:t>
            </a:r>
            <a:r>
              <a:rPr sz="1819" spc="39" dirty="0">
                <a:latin typeface="Arial MT"/>
                <a:cs typeface="Arial MT"/>
              </a:rPr>
              <a:t>small</a:t>
            </a:r>
            <a:r>
              <a:rPr sz="1819" spc="-18" dirty="0">
                <a:latin typeface="Arial MT"/>
                <a:cs typeface="Arial MT"/>
              </a:rPr>
              <a:t> </a:t>
            </a:r>
            <a:r>
              <a:rPr sz="1819" spc="67" dirty="0">
                <a:latin typeface="Arial MT"/>
                <a:cs typeface="Arial MT"/>
              </a:rPr>
              <a:t>test</a:t>
            </a:r>
            <a:r>
              <a:rPr sz="1819" spc="-15" dirty="0">
                <a:latin typeface="Arial MT"/>
                <a:cs typeface="Arial MT"/>
              </a:rPr>
              <a:t> </a:t>
            </a:r>
            <a:r>
              <a:rPr sz="1819" spc="49" dirty="0">
                <a:latin typeface="Arial MT"/>
                <a:cs typeface="Arial MT"/>
              </a:rPr>
              <a:t>sample</a:t>
            </a:r>
            <a:r>
              <a:rPr sz="1819" spc="-15" dirty="0">
                <a:latin typeface="Arial MT"/>
                <a:cs typeface="Arial MT"/>
              </a:rPr>
              <a:t> </a:t>
            </a:r>
            <a:r>
              <a:rPr sz="1819" dirty="0">
                <a:latin typeface="Arial MT"/>
                <a:cs typeface="Arial MT"/>
              </a:rPr>
              <a:t>size</a:t>
            </a:r>
            <a:r>
              <a:rPr sz="1819" spc="-18" dirty="0">
                <a:latin typeface="Arial MT"/>
                <a:cs typeface="Arial MT"/>
              </a:rPr>
              <a:t> </a:t>
            </a:r>
            <a:r>
              <a:rPr sz="1819" spc="-15" dirty="0">
                <a:latin typeface="Arial MT"/>
                <a:cs typeface="Arial MT"/>
              </a:rPr>
              <a:t>(18 </a:t>
            </a:r>
            <a:r>
              <a:rPr sz="1819" dirty="0">
                <a:latin typeface="Arial MT"/>
                <a:cs typeface="Arial MT"/>
              </a:rPr>
              <a:t>samples).</a:t>
            </a:r>
            <a:r>
              <a:rPr sz="1819" spc="39" dirty="0">
                <a:latin typeface="Arial MT"/>
                <a:cs typeface="Arial MT"/>
              </a:rPr>
              <a:t> </a:t>
            </a:r>
            <a:r>
              <a:rPr sz="1819" spc="27" dirty="0">
                <a:latin typeface="Arial MT"/>
                <a:cs typeface="Arial MT"/>
              </a:rPr>
              <a:t>Therefore,</a:t>
            </a:r>
            <a:r>
              <a:rPr sz="1819" spc="42" dirty="0">
                <a:latin typeface="Arial MT"/>
                <a:cs typeface="Arial MT"/>
              </a:rPr>
              <a:t> </a:t>
            </a:r>
            <a:r>
              <a:rPr sz="1819" spc="64" dirty="0">
                <a:latin typeface="Arial MT"/>
                <a:cs typeface="Arial MT"/>
              </a:rPr>
              <a:t>we</a:t>
            </a:r>
            <a:r>
              <a:rPr sz="1819" spc="42" dirty="0">
                <a:latin typeface="Arial MT"/>
                <a:cs typeface="Arial MT"/>
              </a:rPr>
              <a:t> </a:t>
            </a:r>
            <a:r>
              <a:rPr sz="1819" spc="67" dirty="0">
                <a:latin typeface="Arial MT"/>
                <a:cs typeface="Arial MT"/>
              </a:rPr>
              <a:t>tested</a:t>
            </a:r>
            <a:r>
              <a:rPr sz="1819" spc="42" dirty="0">
                <a:latin typeface="Arial MT"/>
                <a:cs typeface="Arial MT"/>
              </a:rPr>
              <a:t> </a:t>
            </a:r>
            <a:r>
              <a:rPr sz="1819" spc="-15" dirty="0">
                <a:latin typeface="Arial MT"/>
                <a:cs typeface="Arial MT"/>
              </a:rPr>
              <a:t>all </a:t>
            </a:r>
            <a:r>
              <a:rPr sz="1819" spc="79" dirty="0">
                <a:latin typeface="Arial MT"/>
                <a:cs typeface="Arial MT"/>
              </a:rPr>
              <a:t>methods</a:t>
            </a:r>
            <a:r>
              <a:rPr sz="1819" spc="-21" dirty="0">
                <a:latin typeface="Arial MT"/>
                <a:cs typeface="Arial MT"/>
              </a:rPr>
              <a:t> </a:t>
            </a:r>
            <a:r>
              <a:rPr sz="1819" spc="39" dirty="0">
                <a:latin typeface="Arial MT"/>
                <a:cs typeface="Arial MT"/>
              </a:rPr>
              <a:t>based</a:t>
            </a:r>
            <a:r>
              <a:rPr sz="1819" spc="-18" dirty="0">
                <a:latin typeface="Arial MT"/>
                <a:cs typeface="Arial MT"/>
              </a:rPr>
              <a:t> </a:t>
            </a:r>
            <a:r>
              <a:rPr sz="1819" spc="79" dirty="0">
                <a:latin typeface="Arial MT"/>
                <a:cs typeface="Arial MT"/>
              </a:rPr>
              <a:t>on</a:t>
            </a:r>
            <a:r>
              <a:rPr sz="1819" spc="-21" dirty="0">
                <a:latin typeface="Arial MT"/>
                <a:cs typeface="Arial MT"/>
              </a:rPr>
              <a:t> </a:t>
            </a:r>
            <a:r>
              <a:rPr sz="1819" spc="73" dirty="0">
                <a:latin typeface="Arial MT"/>
                <a:cs typeface="Arial MT"/>
              </a:rPr>
              <a:t>the</a:t>
            </a:r>
            <a:r>
              <a:rPr sz="1819" spc="-18" dirty="0">
                <a:latin typeface="Arial MT"/>
                <a:cs typeface="Arial MT"/>
              </a:rPr>
              <a:t> </a:t>
            </a:r>
            <a:r>
              <a:rPr sz="1819" spc="69" dirty="0">
                <a:latin typeface="Arial MT"/>
                <a:cs typeface="Arial MT"/>
              </a:rPr>
              <a:t>whole </a:t>
            </a:r>
            <a:r>
              <a:rPr sz="1819" spc="-6" dirty="0">
                <a:latin typeface="Arial MT"/>
                <a:cs typeface="Arial MT"/>
              </a:rPr>
              <a:t>Dataset.</a:t>
            </a:r>
            <a:endParaRPr sz="1819" dirty="0">
              <a:latin typeface="Arial MT"/>
              <a:cs typeface="Arial MT"/>
            </a:endParaRPr>
          </a:p>
          <a:p>
            <a:pPr marL="778599" marR="26184" indent="-212555">
              <a:lnSpc>
                <a:spcPct val="109900"/>
              </a:lnSpc>
              <a:spcBef>
                <a:spcPts val="913"/>
              </a:spcBef>
              <a:buChar char="•"/>
              <a:tabLst>
                <a:tab pos="778599" algn="l"/>
              </a:tabLst>
            </a:pPr>
            <a:r>
              <a:rPr sz="1819" dirty="0">
                <a:latin typeface="Arial MT"/>
                <a:cs typeface="Arial MT"/>
              </a:rPr>
              <a:t>The</a:t>
            </a:r>
            <a:r>
              <a:rPr sz="1819" spc="-24" dirty="0">
                <a:latin typeface="Arial MT"/>
                <a:cs typeface="Arial MT"/>
              </a:rPr>
              <a:t> </a:t>
            </a:r>
            <a:r>
              <a:rPr sz="1819" spc="33" dirty="0">
                <a:latin typeface="Arial MT"/>
                <a:cs typeface="Arial MT"/>
              </a:rPr>
              <a:t>scores</a:t>
            </a:r>
            <a:r>
              <a:rPr sz="1819" spc="-21" dirty="0">
                <a:latin typeface="Arial MT"/>
                <a:cs typeface="Arial MT"/>
              </a:rPr>
              <a:t> </a:t>
            </a:r>
            <a:r>
              <a:rPr sz="1819" spc="106" dirty="0">
                <a:latin typeface="Arial MT"/>
                <a:cs typeface="Arial MT"/>
              </a:rPr>
              <a:t>of</a:t>
            </a:r>
            <a:r>
              <a:rPr sz="1819" spc="-21" dirty="0">
                <a:latin typeface="Arial MT"/>
                <a:cs typeface="Arial MT"/>
              </a:rPr>
              <a:t> </a:t>
            </a:r>
            <a:r>
              <a:rPr sz="1819" spc="73" dirty="0">
                <a:latin typeface="Arial MT"/>
                <a:cs typeface="Arial MT"/>
              </a:rPr>
              <a:t>the</a:t>
            </a:r>
            <a:r>
              <a:rPr sz="1819" spc="-21" dirty="0">
                <a:latin typeface="Arial MT"/>
                <a:cs typeface="Arial MT"/>
              </a:rPr>
              <a:t> </a:t>
            </a:r>
            <a:r>
              <a:rPr sz="1819" spc="76" dirty="0">
                <a:latin typeface="Arial MT"/>
                <a:cs typeface="Arial MT"/>
              </a:rPr>
              <a:t>whole</a:t>
            </a:r>
            <a:r>
              <a:rPr sz="1819" spc="-24" dirty="0">
                <a:latin typeface="Arial MT"/>
                <a:cs typeface="Arial MT"/>
              </a:rPr>
              <a:t> </a:t>
            </a:r>
            <a:r>
              <a:rPr sz="1819" spc="-6" dirty="0">
                <a:latin typeface="Arial MT"/>
                <a:cs typeface="Arial MT"/>
              </a:rPr>
              <a:t>Dataset </a:t>
            </a:r>
            <a:r>
              <a:rPr sz="1819" spc="79" dirty="0">
                <a:latin typeface="Arial MT"/>
                <a:cs typeface="Arial MT"/>
              </a:rPr>
              <a:t>con</a:t>
            </a:r>
            <a:r>
              <a:rPr sz="1819" spc="79" dirty="0">
                <a:latin typeface="Times New Roman"/>
                <a:cs typeface="Times New Roman"/>
              </a:rPr>
              <a:t>f</a:t>
            </a:r>
            <a:r>
              <a:rPr sz="1819" spc="79" dirty="0">
                <a:latin typeface="Arial MT"/>
                <a:cs typeface="Arial MT"/>
              </a:rPr>
              <a:t>irm</a:t>
            </a:r>
            <a:r>
              <a:rPr sz="1819" spc="-15" dirty="0">
                <a:latin typeface="Arial MT"/>
                <a:cs typeface="Arial MT"/>
              </a:rPr>
              <a:t> </a:t>
            </a:r>
            <a:r>
              <a:rPr sz="1819" spc="82" dirty="0">
                <a:latin typeface="Arial MT"/>
                <a:cs typeface="Arial MT"/>
              </a:rPr>
              <a:t>that</a:t>
            </a:r>
            <a:r>
              <a:rPr sz="1819" spc="-15" dirty="0">
                <a:latin typeface="Arial MT"/>
                <a:cs typeface="Arial MT"/>
              </a:rPr>
              <a:t> </a:t>
            </a:r>
            <a:r>
              <a:rPr sz="1819" spc="73" dirty="0">
                <a:latin typeface="Arial MT"/>
                <a:cs typeface="Arial MT"/>
              </a:rPr>
              <a:t>the</a:t>
            </a:r>
            <a:r>
              <a:rPr sz="1819" spc="-12" dirty="0">
                <a:latin typeface="Arial MT"/>
                <a:cs typeface="Arial MT"/>
              </a:rPr>
              <a:t> </a:t>
            </a:r>
            <a:r>
              <a:rPr sz="1819" spc="67" dirty="0">
                <a:latin typeface="Arial MT"/>
                <a:cs typeface="Arial MT"/>
              </a:rPr>
              <a:t>best</a:t>
            </a:r>
            <a:r>
              <a:rPr sz="1819" spc="-15" dirty="0">
                <a:latin typeface="Arial MT"/>
                <a:cs typeface="Arial MT"/>
              </a:rPr>
              <a:t> </a:t>
            </a:r>
            <a:r>
              <a:rPr sz="1819" spc="88" dirty="0">
                <a:latin typeface="Arial MT"/>
                <a:cs typeface="Arial MT"/>
              </a:rPr>
              <a:t>model</a:t>
            </a:r>
            <a:r>
              <a:rPr sz="1819" spc="-15" dirty="0">
                <a:latin typeface="Arial MT"/>
                <a:cs typeface="Arial MT"/>
              </a:rPr>
              <a:t> </a:t>
            </a:r>
            <a:r>
              <a:rPr sz="1819" dirty="0">
                <a:latin typeface="Arial MT"/>
                <a:cs typeface="Arial MT"/>
              </a:rPr>
              <a:t>is</a:t>
            </a:r>
            <a:r>
              <a:rPr sz="1819" spc="-12" dirty="0">
                <a:latin typeface="Arial MT"/>
                <a:cs typeface="Arial MT"/>
              </a:rPr>
              <a:t> </a:t>
            </a:r>
            <a:r>
              <a:rPr sz="1819" spc="58" dirty="0">
                <a:latin typeface="Arial MT"/>
                <a:cs typeface="Arial MT"/>
              </a:rPr>
              <a:t>the </a:t>
            </a:r>
            <a:r>
              <a:rPr sz="1819" spc="42" dirty="0">
                <a:latin typeface="Arial MT"/>
                <a:cs typeface="Arial MT"/>
              </a:rPr>
              <a:t>Decision</a:t>
            </a:r>
            <a:r>
              <a:rPr sz="1819" spc="-42" dirty="0">
                <a:latin typeface="Arial MT"/>
                <a:cs typeface="Arial MT"/>
              </a:rPr>
              <a:t> </a:t>
            </a:r>
            <a:r>
              <a:rPr sz="1819" dirty="0">
                <a:latin typeface="Arial MT"/>
                <a:cs typeface="Arial MT"/>
              </a:rPr>
              <a:t>Tree</a:t>
            </a:r>
            <a:r>
              <a:rPr sz="1819" spc="-39" dirty="0">
                <a:latin typeface="Arial MT"/>
                <a:cs typeface="Arial MT"/>
              </a:rPr>
              <a:t> </a:t>
            </a:r>
            <a:r>
              <a:rPr sz="1819" spc="52" dirty="0">
                <a:latin typeface="Arial MT"/>
                <a:cs typeface="Arial MT"/>
              </a:rPr>
              <a:t>Model.</a:t>
            </a:r>
            <a:r>
              <a:rPr sz="1819" spc="-39" dirty="0">
                <a:latin typeface="Arial MT"/>
                <a:cs typeface="Arial MT"/>
              </a:rPr>
              <a:t> </a:t>
            </a:r>
            <a:r>
              <a:rPr sz="1819" dirty="0">
                <a:latin typeface="Arial MT"/>
                <a:cs typeface="Arial MT"/>
              </a:rPr>
              <a:t>This</a:t>
            </a:r>
            <a:r>
              <a:rPr sz="1819" spc="-39" dirty="0">
                <a:latin typeface="Arial MT"/>
                <a:cs typeface="Arial MT"/>
              </a:rPr>
              <a:t> </a:t>
            </a:r>
            <a:r>
              <a:rPr sz="1819" spc="82" dirty="0">
                <a:latin typeface="Arial MT"/>
                <a:cs typeface="Arial MT"/>
              </a:rPr>
              <a:t>model </a:t>
            </a:r>
            <a:r>
              <a:rPr sz="1819" dirty="0">
                <a:latin typeface="Arial MT"/>
                <a:cs typeface="Arial MT"/>
              </a:rPr>
              <a:t>has</a:t>
            </a:r>
            <a:r>
              <a:rPr sz="1819" spc="15" dirty="0">
                <a:latin typeface="Arial MT"/>
                <a:cs typeface="Arial MT"/>
              </a:rPr>
              <a:t> </a:t>
            </a:r>
            <a:r>
              <a:rPr sz="1819" spc="100" dirty="0">
                <a:latin typeface="Arial MT"/>
                <a:cs typeface="Arial MT"/>
              </a:rPr>
              <a:t>not</a:t>
            </a:r>
            <a:r>
              <a:rPr sz="1819" spc="15" dirty="0">
                <a:latin typeface="Arial MT"/>
                <a:cs typeface="Arial MT"/>
              </a:rPr>
              <a:t> </a:t>
            </a:r>
            <a:r>
              <a:rPr sz="1819" spc="64" dirty="0">
                <a:latin typeface="Arial MT"/>
                <a:cs typeface="Arial MT"/>
              </a:rPr>
              <a:t>only</a:t>
            </a:r>
            <a:r>
              <a:rPr sz="1819" spc="18" dirty="0">
                <a:latin typeface="Arial MT"/>
                <a:cs typeface="Arial MT"/>
              </a:rPr>
              <a:t> </a:t>
            </a:r>
            <a:r>
              <a:rPr sz="1819" spc="73" dirty="0">
                <a:latin typeface="Arial MT"/>
                <a:cs typeface="Arial MT"/>
              </a:rPr>
              <a:t>higher</a:t>
            </a:r>
            <a:r>
              <a:rPr sz="1819" spc="15" dirty="0">
                <a:latin typeface="Arial MT"/>
                <a:cs typeface="Arial MT"/>
              </a:rPr>
              <a:t> </a:t>
            </a:r>
            <a:r>
              <a:rPr sz="1819" dirty="0">
                <a:latin typeface="Arial MT"/>
                <a:cs typeface="Arial MT"/>
              </a:rPr>
              <a:t>scores,</a:t>
            </a:r>
            <a:r>
              <a:rPr sz="1819" spc="15" dirty="0">
                <a:latin typeface="Arial MT"/>
                <a:cs typeface="Arial MT"/>
              </a:rPr>
              <a:t> </a:t>
            </a:r>
            <a:r>
              <a:rPr sz="1819" spc="109" dirty="0">
                <a:latin typeface="Arial MT"/>
                <a:cs typeface="Arial MT"/>
              </a:rPr>
              <a:t>but</a:t>
            </a:r>
            <a:r>
              <a:rPr sz="1819" spc="18" dirty="0">
                <a:latin typeface="Arial MT"/>
                <a:cs typeface="Arial MT"/>
              </a:rPr>
              <a:t> </a:t>
            </a:r>
            <a:r>
              <a:rPr sz="1819" spc="-12" dirty="0">
                <a:latin typeface="Arial MT"/>
                <a:cs typeface="Arial MT"/>
              </a:rPr>
              <a:t>also </a:t>
            </a:r>
            <a:r>
              <a:rPr sz="1819" spc="73" dirty="0">
                <a:latin typeface="Arial MT"/>
                <a:cs typeface="Arial MT"/>
              </a:rPr>
              <a:t>the</a:t>
            </a:r>
            <a:r>
              <a:rPr sz="1819" spc="-12" dirty="0">
                <a:latin typeface="Arial MT"/>
                <a:cs typeface="Arial MT"/>
              </a:rPr>
              <a:t> </a:t>
            </a:r>
            <a:r>
              <a:rPr sz="1819" spc="64" dirty="0">
                <a:latin typeface="Arial MT"/>
                <a:cs typeface="Arial MT"/>
              </a:rPr>
              <a:t>highest</a:t>
            </a:r>
            <a:r>
              <a:rPr sz="1819" spc="-12" dirty="0">
                <a:latin typeface="Arial MT"/>
                <a:cs typeface="Arial MT"/>
              </a:rPr>
              <a:t> </a:t>
            </a:r>
            <a:r>
              <a:rPr sz="1819" spc="33" dirty="0">
                <a:latin typeface="Arial MT"/>
                <a:cs typeface="Arial MT"/>
              </a:rPr>
              <a:t>accuracy.</a:t>
            </a:r>
            <a:endParaRPr sz="1819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6542" y="1974853"/>
            <a:ext cx="4124496" cy="126991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42593" y="1565034"/>
            <a:ext cx="4789048" cy="34564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76"/>
              </a:spcBef>
            </a:pPr>
            <a:r>
              <a:rPr sz="2183" spc="64" dirty="0">
                <a:latin typeface="Time new roman"/>
              </a:rPr>
              <a:t>Scores</a:t>
            </a:r>
            <a:r>
              <a:rPr sz="2183" spc="-76" dirty="0">
                <a:latin typeface="Time new roman"/>
              </a:rPr>
              <a:t> </a:t>
            </a:r>
            <a:r>
              <a:rPr sz="2183" spc="97" dirty="0">
                <a:latin typeface="Time new roman"/>
              </a:rPr>
              <a:t>and</a:t>
            </a:r>
            <a:r>
              <a:rPr sz="2183" spc="-76" dirty="0">
                <a:latin typeface="Time new roman"/>
              </a:rPr>
              <a:t> </a:t>
            </a:r>
            <a:r>
              <a:rPr sz="2183" spc="106" dirty="0">
                <a:latin typeface="Time new roman"/>
              </a:rPr>
              <a:t>Accuracy</a:t>
            </a:r>
            <a:r>
              <a:rPr sz="2183" spc="-76" dirty="0">
                <a:latin typeface="Time new roman"/>
              </a:rPr>
              <a:t> </a:t>
            </a:r>
            <a:r>
              <a:rPr sz="2183" spc="154" dirty="0">
                <a:latin typeface="Time new roman"/>
              </a:rPr>
              <a:t>of</a:t>
            </a:r>
            <a:r>
              <a:rPr sz="2183" spc="-76" dirty="0">
                <a:latin typeface="Time new roman"/>
              </a:rPr>
              <a:t> </a:t>
            </a:r>
            <a:r>
              <a:rPr sz="2183" spc="121" dirty="0">
                <a:latin typeface="Time new roman"/>
              </a:rPr>
              <a:t>the</a:t>
            </a:r>
            <a:r>
              <a:rPr sz="2183" spc="-73" dirty="0">
                <a:latin typeface="Time new roman"/>
              </a:rPr>
              <a:t> </a:t>
            </a:r>
            <a:r>
              <a:rPr sz="2183" dirty="0">
                <a:latin typeface="Time new roman"/>
              </a:rPr>
              <a:t>Test</a:t>
            </a:r>
            <a:r>
              <a:rPr sz="2183" spc="-76" dirty="0">
                <a:latin typeface="Time new roman"/>
              </a:rPr>
              <a:t> </a:t>
            </a:r>
            <a:r>
              <a:rPr sz="2183" spc="45" dirty="0">
                <a:latin typeface="Time new roman"/>
              </a:rPr>
              <a:t>Set</a:t>
            </a:r>
            <a:endParaRPr sz="2183" dirty="0">
              <a:latin typeface="Time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85107" y="4475234"/>
            <a:ext cx="5703961" cy="345647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2183" spc="64" dirty="0">
                <a:latin typeface="Time new roman"/>
                <a:cs typeface="Arial MT"/>
              </a:rPr>
              <a:t>Scores</a:t>
            </a:r>
            <a:r>
              <a:rPr sz="2183" spc="-82" dirty="0">
                <a:latin typeface="Time new roman"/>
                <a:cs typeface="Arial MT"/>
              </a:rPr>
              <a:t> </a:t>
            </a:r>
            <a:r>
              <a:rPr sz="2183" spc="97" dirty="0">
                <a:latin typeface="Time new roman"/>
                <a:cs typeface="Arial MT"/>
              </a:rPr>
              <a:t>and</a:t>
            </a:r>
            <a:r>
              <a:rPr sz="2183" spc="-82" dirty="0">
                <a:latin typeface="Time new roman"/>
                <a:cs typeface="Arial MT"/>
              </a:rPr>
              <a:t> </a:t>
            </a:r>
            <a:r>
              <a:rPr sz="2183" spc="106" dirty="0">
                <a:latin typeface="Time new roman"/>
                <a:cs typeface="Arial MT"/>
              </a:rPr>
              <a:t>Accuracy</a:t>
            </a:r>
            <a:r>
              <a:rPr sz="2183" spc="-79" dirty="0">
                <a:latin typeface="Time new roman"/>
                <a:cs typeface="Arial MT"/>
              </a:rPr>
              <a:t> </a:t>
            </a:r>
            <a:r>
              <a:rPr sz="2183" spc="154" dirty="0">
                <a:latin typeface="Time new roman"/>
                <a:cs typeface="Arial MT"/>
              </a:rPr>
              <a:t>of</a:t>
            </a:r>
            <a:r>
              <a:rPr sz="2183" spc="-82" dirty="0">
                <a:latin typeface="Time new roman"/>
                <a:cs typeface="Arial MT"/>
              </a:rPr>
              <a:t> </a:t>
            </a:r>
            <a:r>
              <a:rPr sz="2183" spc="121" dirty="0">
                <a:latin typeface="Time new roman"/>
                <a:cs typeface="Arial MT"/>
              </a:rPr>
              <a:t>the</a:t>
            </a:r>
            <a:r>
              <a:rPr sz="2183" spc="-82" dirty="0">
                <a:latin typeface="Time new roman"/>
                <a:cs typeface="Arial MT"/>
              </a:rPr>
              <a:t> </a:t>
            </a:r>
            <a:r>
              <a:rPr sz="2183" spc="73" dirty="0">
                <a:latin typeface="Time new roman"/>
                <a:cs typeface="Arial MT"/>
              </a:rPr>
              <a:t>Entire</a:t>
            </a:r>
            <a:r>
              <a:rPr sz="2183" spc="-79" dirty="0">
                <a:latin typeface="Time new roman"/>
                <a:cs typeface="Arial MT"/>
              </a:rPr>
              <a:t> </a:t>
            </a:r>
            <a:r>
              <a:rPr sz="2183" spc="45" dirty="0">
                <a:latin typeface="Time new roman"/>
                <a:cs typeface="Arial MT"/>
              </a:rPr>
              <a:t>Data</a:t>
            </a:r>
            <a:r>
              <a:rPr sz="2183" spc="-82" dirty="0">
                <a:latin typeface="Time new roman"/>
                <a:cs typeface="Arial MT"/>
              </a:rPr>
              <a:t> </a:t>
            </a:r>
            <a:r>
              <a:rPr sz="2183" spc="45" dirty="0">
                <a:latin typeface="Time new roman"/>
                <a:cs typeface="Arial MT"/>
              </a:rPr>
              <a:t>Set</a:t>
            </a:r>
            <a:endParaRPr sz="2183" dirty="0">
              <a:latin typeface="Time new roman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4968" y="4888083"/>
            <a:ext cx="4127641" cy="12699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Classification Accuracy</a:t>
            </a:r>
          </a:p>
        </p:txBody>
      </p:sp>
    </p:spTree>
    <p:extLst>
      <p:ext uri="{BB962C8B-B14F-4D97-AF65-F5344CB8AC3E}">
        <p14:creationId xmlns:p14="http://schemas.microsoft.com/office/powerpoint/2010/main" val="132010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6575" y="1689292"/>
            <a:ext cx="1375836" cy="285442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lnSpc>
                <a:spcPct val="100000"/>
              </a:lnSpc>
              <a:spcBef>
                <a:spcPts val="79"/>
              </a:spcBef>
            </a:pPr>
            <a:r>
              <a:rPr sz="1789" spc="64" dirty="0">
                <a:latin typeface="Time new roman"/>
              </a:rPr>
              <a:t>Explanation:</a:t>
            </a:r>
            <a:endParaRPr sz="1789" dirty="0">
              <a:latin typeface="Time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5336" y="2067831"/>
            <a:ext cx="4070903" cy="1494593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194842" marR="3081" indent="-187526" algn="just">
              <a:lnSpc>
                <a:spcPct val="108900"/>
              </a:lnSpc>
              <a:spcBef>
                <a:spcPts val="61"/>
              </a:spcBef>
              <a:buChar char="•"/>
              <a:tabLst>
                <a:tab pos="194842" algn="l"/>
              </a:tabLst>
            </a:pPr>
            <a:r>
              <a:rPr spc="30" dirty="0">
                <a:latin typeface="Arial MT"/>
                <a:cs typeface="Arial MT"/>
              </a:rPr>
              <a:t>Examining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spc="67" dirty="0">
                <a:latin typeface="Arial MT"/>
                <a:cs typeface="Arial MT"/>
              </a:rPr>
              <a:t>the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spc="61" dirty="0">
                <a:latin typeface="Arial MT"/>
                <a:cs typeface="Arial MT"/>
              </a:rPr>
              <a:t>confusion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spc="55" dirty="0">
                <a:latin typeface="Arial MT"/>
                <a:cs typeface="Arial MT"/>
              </a:rPr>
              <a:t>matrix,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spc="58" dirty="0">
                <a:latin typeface="Arial MT"/>
                <a:cs typeface="Arial MT"/>
              </a:rPr>
              <a:t>we</a:t>
            </a:r>
            <a:r>
              <a:rPr spc="-12" dirty="0">
                <a:latin typeface="Arial MT"/>
                <a:cs typeface="Arial MT"/>
              </a:rPr>
              <a:t> </a:t>
            </a:r>
            <a:r>
              <a:rPr spc="-15" dirty="0">
                <a:latin typeface="Arial MT"/>
                <a:cs typeface="Arial MT"/>
              </a:rPr>
              <a:t>see </a:t>
            </a:r>
            <a:r>
              <a:rPr spc="67" dirty="0">
                <a:latin typeface="Arial MT"/>
                <a:cs typeface="Arial MT"/>
              </a:rPr>
              <a:t>that</a:t>
            </a:r>
            <a:r>
              <a:rPr spc="-18" dirty="0">
                <a:latin typeface="Arial MT"/>
                <a:cs typeface="Arial MT"/>
              </a:rPr>
              <a:t> </a:t>
            </a:r>
            <a:r>
              <a:rPr spc="67" dirty="0">
                <a:latin typeface="Arial MT"/>
                <a:cs typeface="Arial MT"/>
              </a:rPr>
              <a:t>logistic</a:t>
            </a:r>
            <a:r>
              <a:rPr spc="-18" dirty="0">
                <a:latin typeface="Arial MT"/>
                <a:cs typeface="Arial MT"/>
              </a:rPr>
              <a:t> </a:t>
            </a:r>
            <a:r>
              <a:rPr spc="33" dirty="0">
                <a:latin typeface="Arial MT"/>
                <a:cs typeface="Arial MT"/>
              </a:rPr>
              <a:t>regression</a:t>
            </a:r>
            <a:r>
              <a:rPr spc="-18" dirty="0">
                <a:latin typeface="Arial MT"/>
                <a:cs typeface="Arial MT"/>
              </a:rPr>
              <a:t> </a:t>
            </a:r>
            <a:r>
              <a:rPr spc="42" dirty="0">
                <a:latin typeface="Arial MT"/>
                <a:cs typeface="Arial MT"/>
              </a:rPr>
              <a:t>can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spc="49" dirty="0">
                <a:latin typeface="Arial MT"/>
                <a:cs typeface="Arial MT"/>
              </a:rPr>
              <a:t>distinguish </a:t>
            </a:r>
            <a:r>
              <a:rPr spc="55" dirty="0">
                <a:latin typeface="Arial MT"/>
                <a:cs typeface="Arial MT"/>
              </a:rPr>
              <a:t>between</a:t>
            </a:r>
            <a:r>
              <a:rPr spc="-18" dirty="0">
                <a:latin typeface="Arial MT"/>
                <a:cs typeface="Arial MT"/>
              </a:rPr>
              <a:t> </a:t>
            </a:r>
            <a:r>
              <a:rPr spc="67" dirty="0">
                <a:latin typeface="Arial MT"/>
                <a:cs typeface="Arial MT"/>
              </a:rPr>
              <a:t>the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spc="61" dirty="0">
                <a:latin typeface="Arial MT"/>
                <a:cs typeface="Arial MT"/>
              </a:rPr>
              <a:t>different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classes.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We</a:t>
            </a:r>
            <a:r>
              <a:rPr spc="-18" dirty="0">
                <a:latin typeface="Arial MT"/>
                <a:cs typeface="Arial MT"/>
              </a:rPr>
              <a:t> </a:t>
            </a:r>
            <a:r>
              <a:rPr spc="-15" dirty="0">
                <a:latin typeface="Arial MT"/>
                <a:cs typeface="Arial MT"/>
              </a:rPr>
              <a:t>see </a:t>
            </a:r>
            <a:r>
              <a:rPr spc="67" dirty="0">
                <a:latin typeface="Arial MT"/>
                <a:cs typeface="Arial MT"/>
              </a:rPr>
              <a:t>that</a:t>
            </a:r>
            <a:r>
              <a:rPr spc="-3" dirty="0">
                <a:latin typeface="Arial MT"/>
                <a:cs typeface="Arial MT"/>
              </a:rPr>
              <a:t> </a:t>
            </a:r>
            <a:r>
              <a:rPr spc="67" dirty="0">
                <a:latin typeface="Arial MT"/>
                <a:cs typeface="Arial MT"/>
              </a:rPr>
              <a:t>the</a:t>
            </a:r>
            <a:r>
              <a:rPr dirty="0">
                <a:latin typeface="Arial MT"/>
                <a:cs typeface="Arial MT"/>
              </a:rPr>
              <a:t> </a:t>
            </a:r>
            <a:r>
              <a:rPr spc="55" dirty="0">
                <a:latin typeface="Arial MT"/>
                <a:cs typeface="Arial MT"/>
              </a:rPr>
              <a:t>major</a:t>
            </a:r>
            <a:r>
              <a:rPr dirty="0">
                <a:latin typeface="Arial MT"/>
                <a:cs typeface="Arial MT"/>
              </a:rPr>
              <a:t> </a:t>
            </a:r>
            <a:r>
              <a:rPr spc="69" dirty="0">
                <a:latin typeface="Arial MT"/>
                <a:cs typeface="Arial MT"/>
              </a:rPr>
              <a:t>problem</a:t>
            </a:r>
            <a:r>
              <a:rPr spc="-3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is</a:t>
            </a:r>
            <a:r>
              <a:rPr spc="3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false</a:t>
            </a:r>
            <a:r>
              <a:rPr spc="-3" dirty="0">
                <a:latin typeface="Arial MT"/>
                <a:cs typeface="Arial MT"/>
              </a:rPr>
              <a:t> </a:t>
            </a:r>
            <a:r>
              <a:rPr spc="30" dirty="0">
                <a:latin typeface="Arial MT"/>
                <a:cs typeface="Arial MT"/>
              </a:rPr>
              <a:t>positives.</a:t>
            </a:r>
            <a:endParaRPr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3112" y="1523893"/>
            <a:ext cx="5395114" cy="41265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625" y="3890288"/>
            <a:ext cx="2536871" cy="219113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331802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 new roman"/>
              </a:rPr>
              <a:t>45</a:t>
            </a:fld>
            <a:endParaRPr lang="en-US">
              <a:latin typeface="Time new roman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Decision Tree Model is the best algorithm for this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Launches with a low payload mass show better results than launches with a larger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Most of launch sites are in proximity to the Equator line and all the sites are in very close proximity to the coast.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The success rate of launches increases over the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KSC LC-39A has the highest success rate of the launches from all the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Orbits ES-L1, GEO, HEO and SSO have 100%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 new roman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Conclusions</a:t>
            </a:r>
            <a:endParaRPr lang="en-US">
              <a:solidFill>
                <a:srgbClr val="0B49CB"/>
              </a:solidFill>
              <a:latin typeface="Time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 new roman"/>
              </a:rPr>
              <a:t>46</a:t>
            </a:fld>
            <a:endParaRPr lang="en-US">
              <a:latin typeface="Time new roman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4800" b="1" dirty="0">
                <a:solidFill>
                  <a:schemeClr val="accent3">
                    <a:lumMod val="25000"/>
                  </a:schemeClr>
                </a:solidFill>
                <a:latin typeface="Cooper Black" panose="0208090404030B020404" pitchFamily="18" charset="0"/>
              </a:rPr>
              <a:t>Special Thanks to: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4800" b="1" dirty="0">
                <a:solidFill>
                  <a:schemeClr val="accent3">
                    <a:lumMod val="25000"/>
                  </a:schemeClr>
                </a:solidFill>
                <a:latin typeface="Cooper Black" panose="0208090404030B020404" pitchFamily="18" charset="0"/>
              </a:rPr>
              <a:t>Instructors </a:t>
            </a:r>
            <a:endParaRPr lang="en-US" sz="4800" b="1" dirty="0" smtClean="0">
              <a:solidFill>
                <a:schemeClr val="accent3">
                  <a:lumMod val="25000"/>
                </a:schemeClr>
              </a:solidFill>
              <a:latin typeface="Cooper Black" panose="0208090404030B0204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4800" b="1" dirty="0" smtClean="0">
                <a:solidFill>
                  <a:schemeClr val="accent3">
                    <a:lumMod val="25000"/>
                  </a:schemeClr>
                </a:solidFill>
                <a:latin typeface="Cooper Black" panose="0208090404030B020404" pitchFamily="18" charset="0"/>
              </a:rPr>
              <a:t>Coursera 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4800" b="1" dirty="0" smtClean="0">
                <a:solidFill>
                  <a:schemeClr val="accent3">
                    <a:lumMod val="25000"/>
                  </a:schemeClr>
                </a:solidFill>
                <a:latin typeface="Cooper Black" panose="0208090404030B020404" pitchFamily="18" charset="0"/>
              </a:rPr>
              <a:t>IBM</a:t>
            </a:r>
            <a:endParaRPr lang="en-US" sz="4800" b="1" dirty="0">
              <a:solidFill>
                <a:schemeClr val="accent3">
                  <a:lumMod val="2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 new roman"/>
              </a:rPr>
              <a:t>6</a:t>
            </a:fld>
            <a:endParaRPr lang="en-US" dirty="0">
              <a:latin typeface="Time new roman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142240" y="1249680"/>
            <a:ext cx="11399519" cy="554300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rgbClr val="0B49CB"/>
                </a:solidFill>
                <a:latin typeface="Time new roman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 new roman"/>
              </a:rPr>
              <a:t>Using 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 new roman"/>
              </a:rPr>
              <a:t>Using Web Scrapping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Perform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 new roman"/>
              </a:rPr>
              <a:t>Filtering the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 new roman"/>
              </a:rPr>
              <a:t>Dealing with missing values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 new roman"/>
              </a:rPr>
              <a:t>Using One Hot Encoding to prepare the data to a binary classification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Perform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Perform interactive visual analytics using Folium and 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 new roman"/>
              </a:rPr>
              <a:t>constructing, adjusting, and assessing categorization models to guarantee optimal outcomes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Time new roman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Time new roman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Time new roman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Time new roman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300" dirty="0">
              <a:solidFill>
                <a:schemeClr val="accent3">
                  <a:lumMod val="25000"/>
                </a:schemeClr>
              </a:solidFill>
              <a:latin typeface="Time new roman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 new roman"/>
              </a:rPr>
              <a:t>7</a:t>
            </a:fld>
            <a:endParaRPr lang="en-US">
              <a:latin typeface="Time new roman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84960"/>
            <a:ext cx="10515600" cy="5079999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A mix of web scraping data from a table 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SpaceX's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 Wikipedia article and API queries from the company's REST API were used in the data collecting procedure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In order to obtain comprehensive information about the launches for a more in-depth analysis, we had to employ both of these data collection techniques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 new roman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SpaceX REST API is used to get Data Columns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 new roman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FlightNumber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, Orbit,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BoosterVersion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, Outcome, Flights,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GridFins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, Block,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ReusedCount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, Serial, Longitude, Latitude,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Unused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 new roman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Data Columns are acquired by the use of web scraping on Wikipedia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 new roman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 new roman"/>
              </a:rPr>
              <a:t>Launch site, flight number, payload mass, orbit, customer, launch result, version booster, booster landing, date, and time</a:t>
            </a:r>
            <a:endParaRPr lang="en-US" dirty="0">
              <a:latin typeface="Time new roman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52790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 txBox="1"/>
          <p:nvPr/>
        </p:nvSpPr>
        <p:spPr>
          <a:xfrm>
            <a:off x="1097285" y="1807088"/>
            <a:ext cx="1335789" cy="1084473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55" dirty="0">
                <a:latin typeface="Arial MT"/>
                <a:cs typeface="Arial MT"/>
              </a:rPr>
              <a:t>Requesting </a:t>
            </a:r>
            <a:r>
              <a:rPr sz="1577" spc="88" dirty="0">
                <a:latin typeface="Arial MT"/>
                <a:cs typeface="Arial MT"/>
              </a:rPr>
              <a:t>rocket</a:t>
            </a:r>
            <a:r>
              <a:rPr sz="1577" spc="-42" dirty="0">
                <a:latin typeface="Arial MT"/>
                <a:cs typeface="Arial MT"/>
              </a:rPr>
              <a:t> </a:t>
            </a:r>
            <a:r>
              <a:rPr sz="1577" spc="69" dirty="0">
                <a:latin typeface="Arial MT"/>
                <a:cs typeface="Arial MT"/>
              </a:rPr>
              <a:t>launch </a:t>
            </a:r>
            <a:r>
              <a:rPr sz="1577" spc="73" dirty="0">
                <a:latin typeface="Arial MT"/>
                <a:cs typeface="Arial MT"/>
              </a:rPr>
              <a:t>data</a:t>
            </a:r>
            <a:r>
              <a:rPr sz="1577" spc="-58" dirty="0">
                <a:latin typeface="Arial MT"/>
                <a:cs typeface="Arial MT"/>
              </a:rPr>
              <a:t> </a:t>
            </a:r>
            <a:r>
              <a:rPr sz="1577" spc="106" dirty="0">
                <a:latin typeface="Arial MT"/>
                <a:cs typeface="Arial MT"/>
              </a:rPr>
              <a:t>from </a:t>
            </a:r>
            <a:r>
              <a:rPr sz="1577" spc="55" dirty="0">
                <a:latin typeface="Arial MT"/>
                <a:cs typeface="Arial MT"/>
              </a:rPr>
              <a:t>SpaceX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-15" dirty="0">
                <a:latin typeface="Arial MT"/>
                <a:cs typeface="Arial MT"/>
              </a:rPr>
              <a:t>API</a:t>
            </a:r>
            <a:endParaRPr sz="1577" dirty="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36972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 txBox="1"/>
          <p:nvPr/>
        </p:nvSpPr>
        <p:spPr>
          <a:xfrm>
            <a:off x="3605148" y="1548666"/>
            <a:ext cx="2088590" cy="1608515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121295" marR="116289" indent="-385" algn="ctr">
              <a:lnSpc>
                <a:spcPct val="111500"/>
              </a:lnSpc>
              <a:spcBef>
                <a:spcPts val="45"/>
              </a:spcBef>
            </a:pPr>
            <a:r>
              <a:rPr sz="1577" spc="82" dirty="0">
                <a:latin typeface="Arial MT"/>
                <a:cs typeface="Arial MT"/>
              </a:rPr>
              <a:t>Decoding</a:t>
            </a:r>
            <a:r>
              <a:rPr sz="1577" spc="-45" dirty="0">
                <a:latin typeface="Arial MT"/>
                <a:cs typeface="Arial MT"/>
              </a:rPr>
              <a:t> </a:t>
            </a:r>
            <a:r>
              <a:rPr sz="1577" spc="79" dirty="0">
                <a:latin typeface="Arial MT"/>
                <a:cs typeface="Arial MT"/>
              </a:rPr>
              <a:t>the </a:t>
            </a:r>
            <a:r>
              <a:rPr sz="1577" spc="58" dirty="0">
                <a:latin typeface="Arial MT"/>
                <a:cs typeface="Arial MT"/>
              </a:rPr>
              <a:t>response</a:t>
            </a:r>
            <a:r>
              <a:rPr sz="1577" spc="-39" dirty="0">
                <a:latin typeface="Arial MT"/>
                <a:cs typeface="Arial MT"/>
              </a:rPr>
              <a:t> </a:t>
            </a:r>
            <a:r>
              <a:rPr sz="1577" spc="97" dirty="0">
                <a:latin typeface="Arial MT"/>
                <a:cs typeface="Arial MT"/>
              </a:rPr>
              <a:t>content </a:t>
            </a:r>
            <a:r>
              <a:rPr sz="1577" spc="73" dirty="0">
                <a:latin typeface="Arial MT"/>
                <a:cs typeface="Arial MT"/>
              </a:rPr>
              <a:t>using</a:t>
            </a:r>
            <a:r>
              <a:rPr sz="1577" spc="-18" dirty="0">
                <a:latin typeface="Arial MT"/>
                <a:cs typeface="Arial MT"/>
              </a:rPr>
              <a:t> </a:t>
            </a:r>
            <a:r>
              <a:rPr sz="1577" dirty="0">
                <a:latin typeface="Courier New"/>
                <a:cs typeface="Courier New"/>
              </a:rPr>
              <a:t>.json()</a:t>
            </a:r>
            <a:r>
              <a:rPr sz="1577" spc="-527" dirty="0">
                <a:latin typeface="Courier New"/>
                <a:cs typeface="Courier New"/>
              </a:rPr>
              <a:t> </a:t>
            </a:r>
            <a:r>
              <a:rPr sz="1577" spc="55" dirty="0">
                <a:latin typeface="Arial MT"/>
                <a:cs typeface="Arial MT"/>
              </a:rPr>
              <a:t>and </a:t>
            </a:r>
            <a:r>
              <a:rPr sz="1577" spc="103" dirty="0">
                <a:latin typeface="Arial MT"/>
                <a:cs typeface="Arial MT"/>
              </a:rPr>
              <a:t>turning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112" dirty="0">
                <a:latin typeface="Arial MT"/>
                <a:cs typeface="Arial MT"/>
              </a:rPr>
              <a:t>it</a:t>
            </a:r>
            <a:r>
              <a:rPr sz="1577" spc="-52" dirty="0">
                <a:latin typeface="Arial MT"/>
                <a:cs typeface="Arial MT"/>
              </a:rPr>
              <a:t> </a:t>
            </a:r>
            <a:r>
              <a:rPr sz="1577" spc="100" dirty="0">
                <a:latin typeface="Arial MT"/>
                <a:cs typeface="Arial MT"/>
              </a:rPr>
              <a:t>into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-30" dirty="0">
                <a:latin typeface="Arial MT"/>
                <a:cs typeface="Arial MT"/>
              </a:rPr>
              <a:t>a </a:t>
            </a:r>
            <a:r>
              <a:rPr sz="1577" spc="79" dirty="0">
                <a:latin typeface="Arial MT"/>
                <a:cs typeface="Arial MT"/>
              </a:rPr>
              <a:t>dataframe</a:t>
            </a:r>
            <a:r>
              <a:rPr sz="1577" spc="-49" dirty="0">
                <a:latin typeface="Arial MT"/>
                <a:cs typeface="Arial MT"/>
              </a:rPr>
              <a:t> </a:t>
            </a:r>
            <a:r>
              <a:rPr sz="1577" spc="67" dirty="0">
                <a:latin typeface="Arial MT"/>
                <a:cs typeface="Arial MT"/>
              </a:rPr>
              <a:t>using</a:t>
            </a:r>
            <a:endParaRPr sz="1577" dirty="0">
              <a:latin typeface="Arial MT"/>
              <a:cs typeface="Arial MT"/>
            </a:endParaRPr>
          </a:p>
          <a:p>
            <a:pPr algn="ctr">
              <a:lnSpc>
                <a:spcPts val="1874"/>
              </a:lnSpc>
            </a:pPr>
            <a:r>
              <a:rPr sz="1577" spc="-6" dirty="0">
                <a:latin typeface="Courier New"/>
                <a:cs typeface="Courier New"/>
              </a:rPr>
              <a:t>.json_normalize()</a:t>
            </a:r>
            <a:endParaRPr sz="1577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21161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 txBox="1"/>
          <p:nvPr/>
        </p:nvSpPr>
        <p:spPr>
          <a:xfrm>
            <a:off x="6584389" y="1537430"/>
            <a:ext cx="1898368" cy="162321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61" dirty="0">
                <a:latin typeface="Arial MT"/>
                <a:cs typeface="Arial MT"/>
              </a:rPr>
              <a:t>Requesting</a:t>
            </a:r>
            <a:r>
              <a:rPr sz="1577" spc="-33" dirty="0">
                <a:latin typeface="Arial MT"/>
                <a:cs typeface="Arial MT"/>
              </a:rPr>
              <a:t> </a:t>
            </a:r>
            <a:r>
              <a:rPr sz="1577" spc="73" dirty="0">
                <a:latin typeface="Arial MT"/>
                <a:cs typeface="Arial MT"/>
              </a:rPr>
              <a:t>needed </a:t>
            </a:r>
            <a:r>
              <a:rPr sz="1577" spc="94" dirty="0">
                <a:latin typeface="Arial MT"/>
                <a:cs typeface="Arial MT"/>
              </a:rPr>
              <a:t>information</a:t>
            </a:r>
            <a:r>
              <a:rPr sz="1577" spc="-49" dirty="0">
                <a:latin typeface="Arial MT"/>
                <a:cs typeface="Arial MT"/>
              </a:rPr>
              <a:t> </a:t>
            </a:r>
            <a:r>
              <a:rPr sz="1577" spc="88" dirty="0">
                <a:latin typeface="Arial MT"/>
                <a:cs typeface="Arial MT"/>
              </a:rPr>
              <a:t>about </a:t>
            </a:r>
            <a:r>
              <a:rPr sz="1577" spc="94" dirty="0">
                <a:latin typeface="Arial MT"/>
                <a:cs typeface="Arial MT"/>
              </a:rPr>
              <a:t>the</a:t>
            </a:r>
            <a:r>
              <a:rPr sz="1577" spc="-49" dirty="0">
                <a:latin typeface="Arial MT"/>
                <a:cs typeface="Arial MT"/>
              </a:rPr>
              <a:t> </a:t>
            </a:r>
            <a:r>
              <a:rPr sz="1577" spc="61" dirty="0">
                <a:latin typeface="Arial MT"/>
                <a:cs typeface="Arial MT"/>
              </a:rPr>
              <a:t>launches</a:t>
            </a:r>
            <a:r>
              <a:rPr sz="1577" spc="-45" dirty="0">
                <a:latin typeface="Arial MT"/>
                <a:cs typeface="Arial MT"/>
              </a:rPr>
              <a:t> </a:t>
            </a:r>
            <a:r>
              <a:rPr sz="1577" spc="106" dirty="0">
                <a:latin typeface="Arial MT"/>
                <a:cs typeface="Arial MT"/>
              </a:rPr>
              <a:t>from </a:t>
            </a:r>
            <a:r>
              <a:rPr sz="1577" spc="55" dirty="0">
                <a:latin typeface="Arial MT"/>
                <a:cs typeface="Arial MT"/>
              </a:rPr>
              <a:t>SpaceX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-15" dirty="0">
                <a:latin typeface="Arial MT"/>
                <a:cs typeface="Arial MT"/>
              </a:rPr>
              <a:t>API</a:t>
            </a:r>
            <a:endParaRPr sz="1577" dirty="0">
              <a:latin typeface="Arial MT"/>
              <a:cs typeface="Arial MT"/>
            </a:endParaRPr>
          </a:p>
          <a:p>
            <a:pPr marL="104352" marR="99732" algn="ctr">
              <a:lnSpc>
                <a:spcPct val="111000"/>
              </a:lnSpc>
            </a:pPr>
            <a:r>
              <a:rPr sz="1577" spc="100" dirty="0">
                <a:latin typeface="Arial MT"/>
                <a:cs typeface="Arial MT"/>
              </a:rPr>
              <a:t>by</a:t>
            </a:r>
            <a:r>
              <a:rPr sz="1577" spc="-58" dirty="0">
                <a:latin typeface="Arial MT"/>
                <a:cs typeface="Arial MT"/>
              </a:rPr>
              <a:t> </a:t>
            </a:r>
            <a:r>
              <a:rPr sz="1577" spc="88" dirty="0">
                <a:latin typeface="Arial MT"/>
                <a:cs typeface="Arial MT"/>
              </a:rPr>
              <a:t>applying </a:t>
            </a:r>
            <a:r>
              <a:rPr sz="1577" spc="100" dirty="0">
                <a:latin typeface="Arial MT"/>
                <a:cs typeface="Arial MT"/>
              </a:rPr>
              <a:t>custom</a:t>
            </a:r>
            <a:r>
              <a:rPr sz="1577" spc="-49" dirty="0">
                <a:latin typeface="Arial MT"/>
                <a:cs typeface="Arial MT"/>
              </a:rPr>
              <a:t> </a:t>
            </a:r>
            <a:r>
              <a:rPr sz="1577" spc="85" dirty="0">
                <a:latin typeface="Arial MT"/>
                <a:cs typeface="Arial MT"/>
              </a:rPr>
              <a:t>functions</a:t>
            </a:r>
            <a:endParaRPr sz="1577" dirty="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05350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 txBox="1"/>
          <p:nvPr/>
        </p:nvSpPr>
        <p:spPr>
          <a:xfrm>
            <a:off x="9532742" y="1941917"/>
            <a:ext cx="1770142" cy="81510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33116" marR="3081" indent="-25799" algn="just">
              <a:lnSpc>
                <a:spcPct val="111000"/>
              </a:lnSpc>
              <a:spcBef>
                <a:spcPts val="55"/>
              </a:spcBef>
            </a:pPr>
            <a:r>
              <a:rPr sz="1577" spc="91" dirty="0">
                <a:latin typeface="Arial MT"/>
                <a:cs typeface="Arial MT"/>
              </a:rPr>
              <a:t>Constructing</a:t>
            </a:r>
            <a:r>
              <a:rPr sz="1577" spc="-24" dirty="0">
                <a:latin typeface="Arial MT"/>
                <a:cs typeface="Arial MT"/>
              </a:rPr>
              <a:t> </a:t>
            </a:r>
            <a:r>
              <a:rPr sz="1577" spc="61" dirty="0">
                <a:latin typeface="Arial MT"/>
                <a:cs typeface="Arial MT"/>
              </a:rPr>
              <a:t>data </a:t>
            </a:r>
            <a:r>
              <a:rPr sz="1577" spc="88" dirty="0">
                <a:latin typeface="Arial MT"/>
                <a:cs typeface="Arial MT"/>
              </a:rPr>
              <a:t>we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42" dirty="0">
                <a:latin typeface="Arial MT"/>
                <a:cs typeface="Arial MT"/>
              </a:rPr>
              <a:t>have</a:t>
            </a:r>
            <a:r>
              <a:rPr sz="1577" spc="-52" dirty="0">
                <a:latin typeface="Arial MT"/>
                <a:cs typeface="Arial MT"/>
              </a:rPr>
              <a:t> </a:t>
            </a:r>
            <a:r>
              <a:rPr sz="1577" spc="85" dirty="0">
                <a:latin typeface="Arial MT"/>
                <a:cs typeface="Arial MT"/>
              </a:rPr>
              <a:t>obtained </a:t>
            </a:r>
            <a:r>
              <a:rPr sz="1577" spc="100" dirty="0">
                <a:latin typeface="Arial MT"/>
                <a:cs typeface="Arial MT"/>
              </a:rPr>
              <a:t>into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a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91" dirty="0">
                <a:latin typeface="Arial MT"/>
                <a:cs typeface="Arial MT"/>
              </a:rPr>
              <a:t>dictionary</a:t>
            </a:r>
            <a:endParaRPr sz="1577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305355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 txBox="1"/>
          <p:nvPr/>
        </p:nvSpPr>
        <p:spPr>
          <a:xfrm>
            <a:off x="9384213" y="4703082"/>
            <a:ext cx="2067026" cy="54573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102812" marR="3081" indent="-95496">
              <a:lnSpc>
                <a:spcPct val="111000"/>
              </a:lnSpc>
              <a:spcBef>
                <a:spcPts val="55"/>
              </a:spcBef>
            </a:pPr>
            <a:r>
              <a:rPr sz="1577" spc="79" dirty="0">
                <a:latin typeface="Arial MT"/>
                <a:cs typeface="Arial MT"/>
              </a:rPr>
              <a:t>Creating</a:t>
            </a:r>
            <a:r>
              <a:rPr sz="1577" spc="-58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a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73" dirty="0">
                <a:latin typeface="Arial MT"/>
                <a:cs typeface="Arial MT"/>
              </a:rPr>
              <a:t>dataframe </a:t>
            </a:r>
            <a:r>
              <a:rPr sz="1577" spc="118" dirty="0">
                <a:latin typeface="Arial MT"/>
                <a:cs typeface="Arial MT"/>
              </a:rPr>
              <a:t>from</a:t>
            </a:r>
            <a:r>
              <a:rPr sz="1577" spc="-58" dirty="0">
                <a:latin typeface="Arial MT"/>
                <a:cs typeface="Arial MT"/>
              </a:rPr>
              <a:t> </a:t>
            </a:r>
            <a:r>
              <a:rPr sz="1577" spc="94" dirty="0">
                <a:latin typeface="Arial MT"/>
                <a:cs typeface="Arial MT"/>
              </a:rPr>
              <a:t>the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91" dirty="0">
                <a:latin typeface="Arial MT"/>
                <a:cs typeface="Arial MT"/>
              </a:rPr>
              <a:t>dictionary</a:t>
            </a:r>
            <a:endParaRPr sz="1577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21166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 txBox="1"/>
          <p:nvPr/>
        </p:nvSpPr>
        <p:spPr>
          <a:xfrm>
            <a:off x="6670603" y="4440915"/>
            <a:ext cx="1725859" cy="1084473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76" dirty="0">
                <a:latin typeface="Arial MT"/>
                <a:cs typeface="Arial MT"/>
              </a:rPr>
              <a:t>Filtering</a:t>
            </a:r>
            <a:r>
              <a:rPr sz="1577" spc="-45" dirty="0">
                <a:latin typeface="Arial MT"/>
                <a:cs typeface="Arial MT"/>
              </a:rPr>
              <a:t> </a:t>
            </a:r>
            <a:r>
              <a:rPr sz="1577" spc="79" dirty="0">
                <a:latin typeface="Arial MT"/>
                <a:cs typeface="Arial MT"/>
              </a:rPr>
              <a:t>the dataframe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118" dirty="0">
                <a:latin typeface="Arial MT"/>
                <a:cs typeface="Arial MT"/>
              </a:rPr>
              <a:t>to</a:t>
            </a:r>
            <a:r>
              <a:rPr sz="1577" spc="-52" dirty="0">
                <a:latin typeface="Arial MT"/>
                <a:cs typeface="Arial MT"/>
              </a:rPr>
              <a:t> </a:t>
            </a:r>
            <a:r>
              <a:rPr sz="1577" spc="73" dirty="0">
                <a:latin typeface="Arial MT"/>
                <a:cs typeface="Arial MT"/>
              </a:rPr>
              <a:t>only </a:t>
            </a:r>
            <a:r>
              <a:rPr sz="1577" spc="91" dirty="0">
                <a:latin typeface="Arial MT"/>
                <a:cs typeface="Arial MT"/>
              </a:rPr>
              <a:t>include</a:t>
            </a:r>
            <a:r>
              <a:rPr sz="1577" spc="-45" dirty="0">
                <a:latin typeface="Arial MT"/>
                <a:cs typeface="Arial MT"/>
              </a:rPr>
              <a:t> </a:t>
            </a:r>
            <a:r>
              <a:rPr sz="1577" spc="49" dirty="0">
                <a:latin typeface="Arial MT"/>
                <a:cs typeface="Arial MT"/>
              </a:rPr>
              <a:t>Falcon</a:t>
            </a:r>
            <a:r>
              <a:rPr sz="1577" spc="-45" dirty="0">
                <a:latin typeface="Arial MT"/>
                <a:cs typeface="Arial MT"/>
              </a:rPr>
              <a:t> </a:t>
            </a:r>
            <a:r>
              <a:rPr sz="1577" spc="109" dirty="0">
                <a:latin typeface="Arial MT"/>
                <a:cs typeface="Arial MT"/>
              </a:rPr>
              <a:t>9 </a:t>
            </a:r>
            <a:r>
              <a:rPr sz="1577" spc="55" dirty="0">
                <a:latin typeface="Arial MT"/>
                <a:cs typeface="Arial MT"/>
              </a:rPr>
              <a:t>launches</a:t>
            </a:r>
            <a:endParaRPr sz="1577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36978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 txBox="1"/>
          <p:nvPr/>
        </p:nvSpPr>
        <p:spPr>
          <a:xfrm>
            <a:off x="3742323" y="4306087"/>
            <a:ext cx="1814039" cy="1353842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316" marR="3081" algn="ctr">
              <a:lnSpc>
                <a:spcPct val="111000"/>
              </a:lnSpc>
              <a:spcBef>
                <a:spcPts val="55"/>
              </a:spcBef>
            </a:pPr>
            <a:r>
              <a:rPr sz="1577" spc="64" dirty="0">
                <a:latin typeface="Arial MT"/>
                <a:cs typeface="Arial MT"/>
              </a:rPr>
              <a:t>Replacing</a:t>
            </a:r>
            <a:r>
              <a:rPr sz="1577" spc="-52" dirty="0">
                <a:latin typeface="Arial MT"/>
                <a:cs typeface="Arial MT"/>
              </a:rPr>
              <a:t> </a:t>
            </a:r>
            <a:r>
              <a:rPr sz="1577" spc="67" dirty="0">
                <a:latin typeface="Arial MT"/>
                <a:cs typeface="Arial MT"/>
              </a:rPr>
              <a:t>missing </a:t>
            </a:r>
            <a:r>
              <a:rPr sz="1577" spc="49" dirty="0">
                <a:latin typeface="Arial MT"/>
                <a:cs typeface="Arial MT"/>
              </a:rPr>
              <a:t>values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118" dirty="0">
                <a:latin typeface="Arial MT"/>
                <a:cs typeface="Arial MT"/>
              </a:rPr>
              <a:t>of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33" dirty="0">
                <a:latin typeface="Arial MT"/>
                <a:cs typeface="Arial MT"/>
              </a:rPr>
              <a:t>Payload </a:t>
            </a:r>
            <a:r>
              <a:rPr sz="1577" dirty="0">
                <a:latin typeface="Arial MT"/>
                <a:cs typeface="Arial MT"/>
              </a:rPr>
              <a:t>Mass</a:t>
            </a:r>
            <a:r>
              <a:rPr sz="1577" spc="-6" dirty="0">
                <a:latin typeface="Arial MT"/>
                <a:cs typeface="Arial MT"/>
              </a:rPr>
              <a:t> </a:t>
            </a:r>
            <a:r>
              <a:rPr sz="1577" spc="100" dirty="0">
                <a:latin typeface="Arial MT"/>
                <a:cs typeface="Arial MT"/>
              </a:rPr>
              <a:t>column</a:t>
            </a:r>
            <a:r>
              <a:rPr sz="1577" spc="-3" dirty="0">
                <a:latin typeface="Arial MT"/>
                <a:cs typeface="Arial MT"/>
              </a:rPr>
              <a:t> </a:t>
            </a:r>
            <a:r>
              <a:rPr sz="1577" spc="106" dirty="0">
                <a:latin typeface="Arial MT"/>
                <a:cs typeface="Arial MT"/>
              </a:rPr>
              <a:t>with </a:t>
            </a:r>
            <a:r>
              <a:rPr sz="1577" spc="82" dirty="0">
                <a:latin typeface="Arial MT"/>
                <a:cs typeface="Arial MT"/>
              </a:rPr>
              <a:t>calculated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39" dirty="0">
                <a:latin typeface="Arial MT"/>
                <a:cs typeface="Arial MT"/>
              </a:rPr>
              <a:t>.mean() </a:t>
            </a:r>
            <a:r>
              <a:rPr sz="1577" spc="103" dirty="0">
                <a:latin typeface="Arial MT"/>
                <a:cs typeface="Arial MT"/>
              </a:rPr>
              <a:t>for</a:t>
            </a:r>
            <a:r>
              <a:rPr sz="1577" spc="-58" dirty="0">
                <a:latin typeface="Arial MT"/>
                <a:cs typeface="Arial MT"/>
              </a:rPr>
              <a:t> </a:t>
            </a:r>
            <a:r>
              <a:rPr sz="1577" spc="79" dirty="0">
                <a:latin typeface="Arial MT"/>
                <a:cs typeface="Arial MT"/>
              </a:rPr>
              <a:t>this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94" dirty="0">
                <a:latin typeface="Arial MT"/>
                <a:cs typeface="Arial MT"/>
              </a:rPr>
              <a:t>column</a:t>
            </a:r>
            <a:endParaRPr sz="1577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2790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 txBox="1"/>
          <p:nvPr/>
        </p:nvSpPr>
        <p:spPr>
          <a:xfrm>
            <a:off x="861387" y="4703082"/>
            <a:ext cx="1807878" cy="54573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2975" marR="3081" indent="-565659">
              <a:lnSpc>
                <a:spcPct val="111000"/>
              </a:lnSpc>
              <a:spcBef>
                <a:spcPts val="55"/>
              </a:spcBef>
            </a:pPr>
            <a:r>
              <a:rPr sz="1577" spc="85" dirty="0">
                <a:latin typeface="Arial MT"/>
                <a:cs typeface="Arial MT"/>
              </a:rPr>
              <a:t>Exporting</a:t>
            </a:r>
            <a:r>
              <a:rPr sz="1577" spc="-52" dirty="0">
                <a:latin typeface="Arial MT"/>
                <a:cs typeface="Arial MT"/>
              </a:rPr>
              <a:t> </a:t>
            </a:r>
            <a:r>
              <a:rPr sz="1577" spc="94" dirty="0">
                <a:latin typeface="Arial MT"/>
                <a:cs typeface="Arial MT"/>
              </a:rPr>
              <a:t>the</a:t>
            </a:r>
            <a:r>
              <a:rPr sz="1577" spc="-49" dirty="0">
                <a:latin typeface="Arial MT"/>
                <a:cs typeface="Arial MT"/>
              </a:rPr>
              <a:t> </a:t>
            </a:r>
            <a:r>
              <a:rPr sz="1577" spc="61" dirty="0">
                <a:latin typeface="Arial MT"/>
                <a:cs typeface="Arial MT"/>
              </a:rPr>
              <a:t>data </a:t>
            </a:r>
            <a:r>
              <a:rPr sz="1577" spc="118" dirty="0">
                <a:latin typeface="Arial MT"/>
                <a:cs typeface="Arial MT"/>
              </a:rPr>
              <a:t>to</a:t>
            </a:r>
            <a:r>
              <a:rPr sz="1577" spc="-58" dirty="0">
                <a:latin typeface="Arial MT"/>
                <a:cs typeface="Arial MT"/>
              </a:rPr>
              <a:t> </a:t>
            </a:r>
            <a:r>
              <a:rPr sz="1577" spc="-15" dirty="0">
                <a:latin typeface="Arial MT"/>
                <a:cs typeface="Arial MT"/>
              </a:rPr>
              <a:t>CSV</a:t>
            </a:r>
            <a:endParaRPr sz="1577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5280" y="6252589"/>
            <a:ext cx="11785600" cy="55960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789" u="sng" spc="67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1789" u="sng" spc="-27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1789" u="sng" spc="-42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1789" u="sng" spc="-24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lang="en-US" sz="1789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https://github.com/pymamad/IBM-Applied-Data-Science-Capstone/blob/21c41626ded8f2cbe4751f201a0d422575f8dc62/jupyter-labs-spacex-data-collection-api.ipynb</a:t>
            </a:r>
            <a:endParaRPr sz="1789" dirty="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819541" y="2094841"/>
            <a:ext cx="538320" cy="513291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935354" y="2094841"/>
            <a:ext cx="538320" cy="513291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703730" y="2094841"/>
            <a:ext cx="538320" cy="513291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935354" y="4728667"/>
            <a:ext cx="538320" cy="513291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5825255" y="4728667"/>
            <a:ext cx="538320" cy="513291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8709441" y="4728667"/>
            <a:ext cx="538320" cy="513291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0161176" y="3401069"/>
            <a:ext cx="513291" cy="53832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48" y="303741"/>
            <a:ext cx="10705504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4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52790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 txBox="1"/>
          <p:nvPr/>
        </p:nvSpPr>
        <p:spPr>
          <a:xfrm>
            <a:off x="995692" y="1807088"/>
            <a:ext cx="1539103" cy="1084473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55" dirty="0">
                <a:latin typeface="Arial MT"/>
                <a:cs typeface="Arial MT"/>
              </a:rPr>
              <a:t>Requesting </a:t>
            </a:r>
            <a:r>
              <a:rPr sz="1577" spc="49" dirty="0">
                <a:latin typeface="Arial MT"/>
                <a:cs typeface="Arial MT"/>
              </a:rPr>
              <a:t>Falcon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139" dirty="0">
                <a:latin typeface="Arial MT"/>
                <a:cs typeface="Arial MT"/>
              </a:rPr>
              <a:t>9</a:t>
            </a:r>
            <a:r>
              <a:rPr sz="1577" spc="-52" dirty="0">
                <a:latin typeface="Arial MT"/>
                <a:cs typeface="Arial MT"/>
              </a:rPr>
              <a:t> </a:t>
            </a:r>
            <a:r>
              <a:rPr sz="1577" spc="69" dirty="0">
                <a:latin typeface="Arial MT"/>
                <a:cs typeface="Arial MT"/>
              </a:rPr>
              <a:t>launch </a:t>
            </a:r>
            <a:r>
              <a:rPr sz="1577" spc="73" dirty="0">
                <a:latin typeface="Arial MT"/>
                <a:cs typeface="Arial MT"/>
              </a:rPr>
              <a:t>data</a:t>
            </a:r>
            <a:r>
              <a:rPr sz="1577" spc="-58" dirty="0">
                <a:latin typeface="Arial MT"/>
                <a:cs typeface="Arial MT"/>
              </a:rPr>
              <a:t> </a:t>
            </a:r>
            <a:r>
              <a:rPr sz="1577" spc="106" dirty="0">
                <a:latin typeface="Arial MT"/>
                <a:cs typeface="Arial MT"/>
              </a:rPr>
              <a:t>from </a:t>
            </a:r>
            <a:r>
              <a:rPr sz="1577" spc="64" dirty="0">
                <a:latin typeface="Arial MT"/>
                <a:cs typeface="Arial MT"/>
              </a:rPr>
              <a:t>Wikipedia</a:t>
            </a:r>
            <a:endParaRPr sz="1577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36972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 txBox="1"/>
          <p:nvPr/>
        </p:nvSpPr>
        <p:spPr>
          <a:xfrm>
            <a:off x="3622545" y="1807088"/>
            <a:ext cx="2053934" cy="1084473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algn="ctr">
              <a:lnSpc>
                <a:spcPct val="111000"/>
              </a:lnSpc>
              <a:spcBef>
                <a:spcPts val="55"/>
              </a:spcBef>
            </a:pPr>
            <a:r>
              <a:rPr sz="1577" spc="79" dirty="0">
                <a:latin typeface="Arial MT"/>
                <a:cs typeface="Arial MT"/>
              </a:rPr>
              <a:t>Creating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-30" dirty="0">
                <a:latin typeface="Arial MT"/>
                <a:cs typeface="Arial MT"/>
              </a:rPr>
              <a:t>a </a:t>
            </a:r>
            <a:r>
              <a:rPr sz="1577" spc="69" dirty="0">
                <a:latin typeface="Arial MT"/>
                <a:cs typeface="Arial MT"/>
              </a:rPr>
              <a:t>BeautifulSoup</a:t>
            </a:r>
            <a:r>
              <a:rPr sz="1577" spc="-52" dirty="0">
                <a:latin typeface="Arial MT"/>
                <a:cs typeface="Arial MT"/>
              </a:rPr>
              <a:t> </a:t>
            </a:r>
            <a:r>
              <a:rPr sz="1577" spc="97" dirty="0">
                <a:latin typeface="Arial MT"/>
                <a:cs typeface="Arial MT"/>
              </a:rPr>
              <a:t>object </a:t>
            </a:r>
            <a:r>
              <a:rPr sz="1577" spc="118" dirty="0">
                <a:latin typeface="Arial MT"/>
                <a:cs typeface="Arial MT"/>
              </a:rPr>
              <a:t>from</a:t>
            </a:r>
            <a:r>
              <a:rPr sz="1577" spc="-58" dirty="0">
                <a:latin typeface="Arial MT"/>
                <a:cs typeface="Arial MT"/>
              </a:rPr>
              <a:t> </a:t>
            </a:r>
            <a:r>
              <a:rPr sz="1577" spc="94" dirty="0">
                <a:latin typeface="Arial MT"/>
                <a:cs typeface="Arial MT"/>
              </a:rPr>
              <a:t>the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18" dirty="0">
                <a:latin typeface="Arial MT"/>
                <a:cs typeface="Arial MT"/>
              </a:rPr>
              <a:t>HTML </a:t>
            </a:r>
            <a:r>
              <a:rPr sz="1577" spc="52" dirty="0">
                <a:latin typeface="Arial MT"/>
                <a:cs typeface="Arial MT"/>
              </a:rPr>
              <a:t>response</a:t>
            </a:r>
            <a:endParaRPr sz="1577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21161" y="1368529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 txBox="1"/>
          <p:nvPr/>
        </p:nvSpPr>
        <p:spPr>
          <a:xfrm>
            <a:off x="6536806" y="1807088"/>
            <a:ext cx="1993479" cy="1084628"/>
          </a:xfrm>
          <a:prstGeom prst="rect">
            <a:avLst/>
          </a:prstGeom>
        </p:spPr>
        <p:txBody>
          <a:bodyPr vert="horz" wrap="square" lIns="0" tIns="33500" rIns="0" bIns="0" rtlCol="0">
            <a:spAutoFit/>
          </a:bodyPr>
          <a:lstStyle/>
          <a:p>
            <a:pPr algn="ctr">
              <a:spcBef>
                <a:spcPts val="263"/>
              </a:spcBef>
            </a:pPr>
            <a:r>
              <a:rPr sz="1577" spc="73" dirty="0">
                <a:latin typeface="Arial MT"/>
                <a:cs typeface="Arial MT"/>
              </a:rPr>
              <a:t>Extracting</a:t>
            </a:r>
            <a:endParaRPr sz="1577">
              <a:latin typeface="Arial MT"/>
              <a:cs typeface="Arial MT"/>
            </a:endParaRPr>
          </a:p>
          <a:p>
            <a:pPr marL="7701" marR="3081" algn="ctr">
              <a:lnSpc>
                <a:spcPct val="111000"/>
              </a:lnSpc>
            </a:pPr>
            <a:r>
              <a:rPr sz="1577" spc="58" dirty="0">
                <a:latin typeface="Arial MT"/>
                <a:cs typeface="Arial MT"/>
              </a:rPr>
              <a:t>all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100" dirty="0">
                <a:latin typeface="Arial MT"/>
                <a:cs typeface="Arial MT"/>
              </a:rPr>
              <a:t>column</a:t>
            </a:r>
            <a:r>
              <a:rPr sz="1577" spc="-52" dirty="0">
                <a:latin typeface="Arial MT"/>
                <a:cs typeface="Arial MT"/>
              </a:rPr>
              <a:t> </a:t>
            </a:r>
            <a:r>
              <a:rPr sz="1577" spc="49" dirty="0">
                <a:latin typeface="Arial MT"/>
                <a:cs typeface="Arial MT"/>
              </a:rPr>
              <a:t>names </a:t>
            </a:r>
            <a:r>
              <a:rPr sz="1577" spc="118" dirty="0">
                <a:latin typeface="Arial MT"/>
                <a:cs typeface="Arial MT"/>
              </a:rPr>
              <a:t>from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94" dirty="0">
                <a:latin typeface="Arial MT"/>
                <a:cs typeface="Arial MT"/>
              </a:rPr>
              <a:t>the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30" dirty="0">
                <a:latin typeface="Arial MT"/>
                <a:cs typeface="Arial MT"/>
              </a:rPr>
              <a:t>HTML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69" dirty="0">
                <a:latin typeface="Arial MT"/>
                <a:cs typeface="Arial MT"/>
              </a:rPr>
              <a:t>table </a:t>
            </a:r>
            <a:r>
              <a:rPr sz="1577" spc="64" dirty="0">
                <a:latin typeface="Arial MT"/>
                <a:cs typeface="Arial MT"/>
              </a:rPr>
              <a:t>header</a:t>
            </a:r>
            <a:endParaRPr sz="1577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05350" y="2690107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 txBox="1"/>
          <p:nvPr/>
        </p:nvSpPr>
        <p:spPr>
          <a:xfrm>
            <a:off x="9487634" y="3263495"/>
            <a:ext cx="1860247" cy="81510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328075" marR="3081" indent="-320758">
              <a:lnSpc>
                <a:spcPct val="111000"/>
              </a:lnSpc>
              <a:spcBef>
                <a:spcPts val="55"/>
              </a:spcBef>
            </a:pPr>
            <a:r>
              <a:rPr sz="1577" spc="91" dirty="0">
                <a:latin typeface="Arial MT"/>
                <a:cs typeface="Arial MT"/>
              </a:rPr>
              <a:t>Collecting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94" dirty="0">
                <a:latin typeface="Arial MT"/>
                <a:cs typeface="Arial MT"/>
              </a:rPr>
              <a:t>the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61" dirty="0">
                <a:latin typeface="Arial MT"/>
                <a:cs typeface="Arial MT"/>
              </a:rPr>
              <a:t>data </a:t>
            </a:r>
            <a:r>
              <a:rPr sz="1577" spc="100" dirty="0">
                <a:latin typeface="Arial MT"/>
                <a:cs typeface="Arial MT"/>
              </a:rPr>
              <a:t>by</a:t>
            </a:r>
            <a:r>
              <a:rPr sz="1577" spc="-58" dirty="0">
                <a:latin typeface="Arial MT"/>
                <a:cs typeface="Arial MT"/>
              </a:rPr>
              <a:t> </a:t>
            </a:r>
            <a:r>
              <a:rPr sz="1577" spc="69" dirty="0">
                <a:latin typeface="Arial MT"/>
                <a:cs typeface="Arial MT"/>
              </a:rPr>
              <a:t>parsing </a:t>
            </a:r>
            <a:r>
              <a:rPr sz="1577" spc="30" dirty="0">
                <a:latin typeface="Arial MT"/>
                <a:cs typeface="Arial MT"/>
              </a:rPr>
              <a:t>HTML</a:t>
            </a:r>
            <a:r>
              <a:rPr sz="1577" spc="-52" dirty="0">
                <a:latin typeface="Arial MT"/>
                <a:cs typeface="Arial MT"/>
              </a:rPr>
              <a:t> </a:t>
            </a:r>
            <a:r>
              <a:rPr sz="1577" spc="64" dirty="0">
                <a:latin typeface="Arial MT"/>
                <a:cs typeface="Arial MT"/>
              </a:rPr>
              <a:t>tables</a:t>
            </a:r>
            <a:endParaRPr sz="1577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21166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 txBox="1"/>
          <p:nvPr/>
        </p:nvSpPr>
        <p:spPr>
          <a:xfrm>
            <a:off x="6648558" y="4575744"/>
            <a:ext cx="1770142" cy="81510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33116" marR="3081" indent="-25799" algn="just">
              <a:lnSpc>
                <a:spcPct val="111000"/>
              </a:lnSpc>
              <a:spcBef>
                <a:spcPts val="55"/>
              </a:spcBef>
            </a:pPr>
            <a:r>
              <a:rPr sz="1577" spc="91" dirty="0">
                <a:latin typeface="Arial MT"/>
                <a:cs typeface="Arial MT"/>
              </a:rPr>
              <a:t>Constructing</a:t>
            </a:r>
            <a:r>
              <a:rPr sz="1577" spc="-24" dirty="0">
                <a:latin typeface="Arial MT"/>
                <a:cs typeface="Arial MT"/>
              </a:rPr>
              <a:t> </a:t>
            </a:r>
            <a:r>
              <a:rPr sz="1577" spc="61" dirty="0">
                <a:latin typeface="Arial MT"/>
                <a:cs typeface="Arial MT"/>
              </a:rPr>
              <a:t>data </a:t>
            </a:r>
            <a:r>
              <a:rPr sz="1577" spc="88" dirty="0">
                <a:latin typeface="Arial MT"/>
                <a:cs typeface="Arial MT"/>
              </a:rPr>
              <a:t>we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42" dirty="0">
                <a:latin typeface="Arial MT"/>
                <a:cs typeface="Arial MT"/>
              </a:rPr>
              <a:t>have</a:t>
            </a:r>
            <a:r>
              <a:rPr sz="1577" spc="-52" dirty="0">
                <a:latin typeface="Arial MT"/>
                <a:cs typeface="Arial MT"/>
              </a:rPr>
              <a:t> </a:t>
            </a:r>
            <a:r>
              <a:rPr sz="1577" spc="85" dirty="0">
                <a:latin typeface="Arial MT"/>
                <a:cs typeface="Arial MT"/>
              </a:rPr>
              <a:t>obtained </a:t>
            </a:r>
            <a:r>
              <a:rPr sz="1577" spc="100" dirty="0">
                <a:latin typeface="Arial MT"/>
                <a:cs typeface="Arial MT"/>
              </a:rPr>
              <a:t>into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a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91" dirty="0">
                <a:latin typeface="Arial MT"/>
                <a:cs typeface="Arial MT"/>
              </a:rPr>
              <a:t>dictionary</a:t>
            </a:r>
            <a:endParaRPr sz="1577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36978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 txBox="1"/>
          <p:nvPr/>
        </p:nvSpPr>
        <p:spPr>
          <a:xfrm>
            <a:off x="3615840" y="4703082"/>
            <a:ext cx="2067026" cy="54573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102812" marR="3081" indent="-95496">
              <a:lnSpc>
                <a:spcPct val="111000"/>
              </a:lnSpc>
              <a:spcBef>
                <a:spcPts val="55"/>
              </a:spcBef>
            </a:pPr>
            <a:r>
              <a:rPr sz="1577" spc="79" dirty="0">
                <a:latin typeface="Arial MT"/>
                <a:cs typeface="Arial MT"/>
              </a:rPr>
              <a:t>Creating</a:t>
            </a:r>
            <a:r>
              <a:rPr sz="1577" spc="-58" dirty="0">
                <a:latin typeface="Arial MT"/>
                <a:cs typeface="Arial MT"/>
              </a:rPr>
              <a:t> </a:t>
            </a:r>
            <a:r>
              <a:rPr sz="1577" dirty="0">
                <a:latin typeface="Arial MT"/>
                <a:cs typeface="Arial MT"/>
              </a:rPr>
              <a:t>a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73" dirty="0">
                <a:latin typeface="Arial MT"/>
                <a:cs typeface="Arial MT"/>
              </a:rPr>
              <a:t>dataframe </a:t>
            </a:r>
            <a:r>
              <a:rPr sz="1577" spc="118" dirty="0">
                <a:latin typeface="Arial MT"/>
                <a:cs typeface="Arial MT"/>
              </a:rPr>
              <a:t>from</a:t>
            </a:r>
            <a:r>
              <a:rPr sz="1577" spc="-58" dirty="0">
                <a:latin typeface="Arial MT"/>
                <a:cs typeface="Arial MT"/>
              </a:rPr>
              <a:t> </a:t>
            </a:r>
            <a:r>
              <a:rPr sz="1577" spc="94" dirty="0">
                <a:latin typeface="Arial MT"/>
                <a:cs typeface="Arial MT"/>
              </a:rPr>
              <a:t>the</a:t>
            </a:r>
            <a:r>
              <a:rPr sz="1577" spc="-55" dirty="0">
                <a:latin typeface="Arial MT"/>
                <a:cs typeface="Arial MT"/>
              </a:rPr>
              <a:t> </a:t>
            </a:r>
            <a:r>
              <a:rPr sz="1577" spc="91" dirty="0">
                <a:latin typeface="Arial MT"/>
                <a:cs typeface="Arial MT"/>
              </a:rPr>
              <a:t>dictionary</a:t>
            </a:r>
            <a:endParaRPr sz="1577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2790" y="4002356"/>
            <a:ext cx="2224902" cy="196575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 txBox="1"/>
          <p:nvPr/>
        </p:nvSpPr>
        <p:spPr>
          <a:xfrm>
            <a:off x="861387" y="4703082"/>
            <a:ext cx="1807878" cy="545736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572975" marR="3081" indent="-565659">
              <a:lnSpc>
                <a:spcPct val="111000"/>
              </a:lnSpc>
              <a:spcBef>
                <a:spcPts val="55"/>
              </a:spcBef>
            </a:pPr>
            <a:r>
              <a:rPr sz="1577" spc="85" dirty="0">
                <a:latin typeface="Arial MT"/>
                <a:cs typeface="Arial MT"/>
              </a:rPr>
              <a:t>Exporting</a:t>
            </a:r>
            <a:r>
              <a:rPr sz="1577" spc="-52" dirty="0">
                <a:latin typeface="Arial MT"/>
                <a:cs typeface="Arial MT"/>
              </a:rPr>
              <a:t> </a:t>
            </a:r>
            <a:r>
              <a:rPr sz="1577" spc="94" dirty="0">
                <a:latin typeface="Arial MT"/>
                <a:cs typeface="Arial MT"/>
              </a:rPr>
              <a:t>the</a:t>
            </a:r>
            <a:r>
              <a:rPr sz="1577" spc="-49" dirty="0">
                <a:latin typeface="Arial MT"/>
                <a:cs typeface="Arial MT"/>
              </a:rPr>
              <a:t> </a:t>
            </a:r>
            <a:r>
              <a:rPr sz="1577" spc="61" dirty="0">
                <a:latin typeface="Arial MT"/>
                <a:cs typeface="Arial MT"/>
              </a:rPr>
              <a:t>data </a:t>
            </a:r>
            <a:r>
              <a:rPr sz="1577" spc="118" dirty="0">
                <a:latin typeface="Arial MT"/>
                <a:cs typeface="Arial MT"/>
              </a:rPr>
              <a:t>to</a:t>
            </a:r>
            <a:r>
              <a:rPr sz="1577" spc="-58" dirty="0">
                <a:latin typeface="Arial MT"/>
                <a:cs typeface="Arial MT"/>
              </a:rPr>
              <a:t> </a:t>
            </a:r>
            <a:r>
              <a:rPr sz="1577" spc="-15" dirty="0">
                <a:latin typeface="Arial MT"/>
                <a:cs typeface="Arial MT"/>
              </a:rPr>
              <a:t>CSV</a:t>
            </a:r>
            <a:endParaRPr sz="1577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5440" y="6161149"/>
            <a:ext cx="11846560" cy="55960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789" u="sng" spc="67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GitHub</a:t>
            </a:r>
            <a:r>
              <a:rPr sz="1789" u="sng" spc="-18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sz="1789" u="sng" spc="-42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URL:</a:t>
            </a:r>
            <a:r>
              <a:rPr sz="1789" u="sng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 </a:t>
            </a:r>
            <a:r>
              <a:rPr lang="en-US" sz="1789" u="sng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Arial MT"/>
                <a:cs typeface="Arial MT"/>
              </a:rPr>
              <a:t>https://github.com/pymamad/IBM-Applied-Data-Science-Capstone/blob/21c41626ded8f2cbe4751f201a0d422575f8dc62/jupyter-labs-webscraping.ipynb</a:t>
            </a:r>
            <a:endParaRPr sz="1789" dirty="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819541" y="2094841"/>
            <a:ext cx="538320" cy="513291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935354" y="2094841"/>
            <a:ext cx="538320" cy="513291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8858176" y="2123106"/>
            <a:ext cx="469394" cy="458227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2935354" y="4728667"/>
            <a:ext cx="538320" cy="513291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825255" y="4728667"/>
            <a:ext cx="538320" cy="513291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8852351" y="4756933"/>
            <a:ext cx="469394" cy="458227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 new roman"/>
              </a:rPr>
              <a:t>Data Collection - Scraping</a:t>
            </a:r>
          </a:p>
        </p:txBody>
      </p:sp>
    </p:spTree>
    <p:extLst>
      <p:ext uri="{BB962C8B-B14F-4D97-AF65-F5344CB8AC3E}">
        <p14:creationId xmlns:p14="http://schemas.microsoft.com/office/powerpoint/2010/main" val="16802518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dcmitype/"/>
    <ds:schemaRef ds:uri="http://schemas.microsoft.com/office/2006/documentManagement/types"/>
    <ds:schemaRef ds:uri="http://www.w3.org/XML/1998/namespace"/>
    <ds:schemaRef ds:uri="155be751-a274-42e8-93fb-f39d3b9bccc8"/>
    <ds:schemaRef ds:uri="http://purl.org/dc/elements/1.1/"/>
    <ds:schemaRef ds:uri="http://purl.org/dc/terms/"/>
    <ds:schemaRef ds:uri="f80a141d-92ca-4d3d-9308-f7e7b1d44ce8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Words>2529</Words>
  <Application>Microsoft Office PowerPoint</Application>
  <PresentationFormat>Widescreen</PresentationFormat>
  <Paragraphs>271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Abadi</vt:lpstr>
      <vt:lpstr>Arial</vt:lpstr>
      <vt:lpstr>Arial MT</vt:lpstr>
      <vt:lpstr>Calibri</vt:lpstr>
      <vt:lpstr>Calibri Light</vt:lpstr>
      <vt:lpstr>Cooper Black</vt:lpstr>
      <vt:lpstr>Courier New</vt:lpstr>
      <vt:lpstr>IBM Plex Mono SemiBold</vt:lpstr>
      <vt:lpstr>SF Pro</vt:lpstr>
      <vt:lpstr>Time new roman</vt:lpstr>
      <vt:lpstr>Times New Roman</vt:lpstr>
      <vt:lpstr>Verdana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Windows User</cp:lastModifiedBy>
  <cp:revision>217</cp:revision>
  <dcterms:created xsi:type="dcterms:W3CDTF">2021-04-29T18:58:34Z</dcterms:created>
  <dcterms:modified xsi:type="dcterms:W3CDTF">2024-08-23T11:33:10Z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